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36839D-8FD8-44E0-9373-C28B0FF573E5}" v="2" dt="2024-05-06T06:09:40.5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136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38605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8A87A34-81AB-432B-8DAE-1953F412C126}" type="datetimeFigureOut">
              <a:rPr lang="en-US" smtClean="0"/>
              <a:pPr/>
              <a:t>5/7/2024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84811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5/7/2024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86992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t>5/7/2024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75610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5/7/2024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78552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0"/>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7550"/>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48A87A34-81AB-432B-8DAE-1953F412C126}" type="datetimeFigureOut">
              <a:rPr lang="en-US" smtClean="0"/>
              <a:pPr/>
              <a:t>5/7/2024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282140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8A87A34-81AB-432B-8DAE-1953F412C126}" type="datetimeFigureOut">
              <a:rPr lang="en-US" smtClean="0"/>
              <a:t>5/7/2024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432958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4617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pPr/>
              <a:t>5/7/2024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9986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t>5/7/2024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64781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48A87A34-81AB-432B-8DAE-1953F412C126}" type="datetimeFigureOut">
              <a:rPr lang="en-US" smtClean="0"/>
              <a:pPr/>
              <a:t>5/7/2024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5767745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kumimoji="1"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F89D13-B104-0737-D615-ABD94D68640E}"/>
              </a:ext>
            </a:extLst>
          </p:cNvPr>
          <p:cNvSpPr>
            <a:spLocks noGrp="1"/>
          </p:cNvSpPr>
          <p:nvPr>
            <p:ph type="ctrTitle"/>
          </p:nvPr>
        </p:nvSpPr>
        <p:spPr>
          <a:xfrm>
            <a:off x="690068" y="317241"/>
            <a:ext cx="10664890" cy="6400800"/>
          </a:xfrm>
        </p:spPr>
        <p:txBody>
          <a:bodyPr/>
          <a:lstStyle/>
          <a:p>
            <a:endParaRPr kumimoji="1" lang="ja-JP" altLang="en-US" dirty="0"/>
          </a:p>
        </p:txBody>
      </p:sp>
      <p:sp>
        <p:nvSpPr>
          <p:cNvPr id="3" name="字幕 2">
            <a:extLst>
              <a:ext uri="{FF2B5EF4-FFF2-40B4-BE49-F238E27FC236}">
                <a16:creationId xmlns:a16="http://schemas.microsoft.com/office/drawing/2014/main" id="{DB932C0D-13DF-7B86-7EC9-C0671DDFF259}"/>
              </a:ext>
            </a:extLst>
          </p:cNvPr>
          <p:cNvSpPr>
            <a:spLocks noGrp="1"/>
          </p:cNvSpPr>
          <p:nvPr>
            <p:ph type="subTitle" idx="1"/>
          </p:nvPr>
        </p:nvSpPr>
        <p:spPr/>
        <p:txBody>
          <a:bodyPr/>
          <a:lstStyle/>
          <a:p>
            <a:endParaRPr kumimoji="1" lang="ja-JP" altLang="en-US" dirty="0"/>
          </a:p>
        </p:txBody>
      </p:sp>
      <p:sp>
        <p:nvSpPr>
          <p:cNvPr id="5" name="テキスト ボックス 4">
            <a:extLst>
              <a:ext uri="{FF2B5EF4-FFF2-40B4-BE49-F238E27FC236}">
                <a16:creationId xmlns:a16="http://schemas.microsoft.com/office/drawing/2014/main" id="{3961D1E0-E0D9-BDC7-BF46-2C793F3A1F07}"/>
              </a:ext>
            </a:extLst>
          </p:cNvPr>
          <p:cNvSpPr txBox="1"/>
          <p:nvPr/>
        </p:nvSpPr>
        <p:spPr>
          <a:xfrm>
            <a:off x="5640355" y="2939143"/>
            <a:ext cx="914400" cy="914400"/>
          </a:xfrm>
          <a:prstGeom prst="rect">
            <a:avLst/>
          </a:prstGeom>
          <a:noFill/>
        </p:spPr>
        <p:txBody>
          <a:bodyPr wrap="square" rtlCol="0">
            <a:spAutoFit/>
          </a:bodyPr>
          <a:lstStyle/>
          <a:p>
            <a:endParaRPr kumimoji="1" lang="ja-JP" altLang="en-US" dirty="0"/>
          </a:p>
        </p:txBody>
      </p:sp>
      <p:sp>
        <p:nvSpPr>
          <p:cNvPr id="6" name="テキスト ボックス 5">
            <a:extLst>
              <a:ext uri="{FF2B5EF4-FFF2-40B4-BE49-F238E27FC236}">
                <a16:creationId xmlns:a16="http://schemas.microsoft.com/office/drawing/2014/main" id="{723AA6DF-C33D-343F-71D9-FD6E8A175D2B}"/>
              </a:ext>
            </a:extLst>
          </p:cNvPr>
          <p:cNvSpPr txBox="1"/>
          <p:nvPr/>
        </p:nvSpPr>
        <p:spPr>
          <a:xfrm>
            <a:off x="2453951" y="2971800"/>
            <a:ext cx="3163078" cy="545841"/>
          </a:xfrm>
          <a:prstGeom prst="rect">
            <a:avLst/>
          </a:prstGeom>
          <a:noFill/>
        </p:spPr>
        <p:txBody>
          <a:bodyPr wrap="square" rtlCol="0">
            <a:spAutoFit/>
          </a:bodyPr>
          <a:lstStyle/>
          <a:p>
            <a:endParaRPr kumimoji="1" lang="ja-JP" altLang="en-US" dirty="0"/>
          </a:p>
        </p:txBody>
      </p:sp>
      <p:sp>
        <p:nvSpPr>
          <p:cNvPr id="7" name="テキスト ボックス 6">
            <a:extLst>
              <a:ext uri="{FF2B5EF4-FFF2-40B4-BE49-F238E27FC236}">
                <a16:creationId xmlns:a16="http://schemas.microsoft.com/office/drawing/2014/main" id="{59B359F4-173E-8900-5CBF-E30AEB445103}"/>
              </a:ext>
            </a:extLst>
          </p:cNvPr>
          <p:cNvSpPr txBox="1"/>
          <p:nvPr/>
        </p:nvSpPr>
        <p:spPr>
          <a:xfrm>
            <a:off x="690068" y="139959"/>
            <a:ext cx="10885516" cy="8048357"/>
          </a:xfrm>
          <a:prstGeom prst="rect">
            <a:avLst/>
          </a:prstGeom>
          <a:noFill/>
        </p:spPr>
        <p:txBody>
          <a:bodyPr wrap="square" rtlCol="0">
            <a:spAutoFit/>
          </a:bodyPr>
          <a:lstStyle/>
          <a:p>
            <a:r>
              <a:rPr kumimoji="1" lang="ja-JP" altLang="en-US" sz="2000" b="1" dirty="0">
                <a:latin typeface="+mn-ea"/>
              </a:rPr>
              <a:t>私たちは茎崎学校給食センターの建て替えをなぜ求めるのか</a:t>
            </a:r>
            <a:endParaRPr kumimoji="1" lang="en-US" altLang="ja-JP" sz="2000" b="1" dirty="0">
              <a:latin typeface="+mn-ea"/>
            </a:endParaRPr>
          </a:p>
          <a:p>
            <a:endParaRPr kumimoji="1" lang="en-US" altLang="ja-JP" sz="1400" dirty="0"/>
          </a:p>
          <a:p>
            <a:pPr>
              <a:lnSpc>
                <a:spcPts val="2200"/>
              </a:lnSpc>
            </a:pPr>
            <a:r>
              <a:rPr lang="ja-JP" altLang="en-US" sz="1200" dirty="0"/>
              <a:t>　</a:t>
            </a:r>
            <a:r>
              <a:rPr lang="ja-JP" altLang="en-US" sz="1400" dirty="0">
                <a:latin typeface="メイリオ" panose="020B0604030504040204" pitchFamily="50" charset="-128"/>
                <a:ea typeface="メイリオ" panose="020B0604030504040204" pitchFamily="50" charset="-128"/>
              </a:rPr>
              <a:t>日本共産党橋本けい子市議会議員は、</a:t>
            </a:r>
            <a:r>
              <a:rPr lang="en-US" altLang="ja-JP" sz="1400" dirty="0">
                <a:latin typeface="メイリオ" panose="020B0604030504040204" pitchFamily="50" charset="-128"/>
                <a:ea typeface="メイリオ" panose="020B0604030504040204" pitchFamily="50" charset="-128"/>
              </a:rPr>
              <a:t>2024</a:t>
            </a:r>
            <a:r>
              <a:rPr lang="ja-JP" altLang="en-US" sz="1400" dirty="0">
                <a:latin typeface="メイリオ" panose="020B0604030504040204" pitchFamily="50" charset="-128"/>
                <a:ea typeface="メイリオ" panose="020B0604030504040204" pitchFamily="50" charset="-128"/>
              </a:rPr>
              <a:t>年</a:t>
            </a:r>
            <a:r>
              <a:rPr lang="en-US" altLang="ja-JP" sz="1400" dirty="0">
                <a:latin typeface="メイリオ" panose="020B0604030504040204" pitchFamily="50" charset="-128"/>
                <a:ea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rPr>
              <a:t>月議会一般質問で資料「つくば市立学校給食センター整備基本計画」（平成</a:t>
            </a:r>
            <a:r>
              <a:rPr lang="en-US" altLang="ja-JP" sz="1400" dirty="0">
                <a:latin typeface="メイリオ" panose="020B0604030504040204" pitchFamily="50" charset="-128"/>
                <a:ea typeface="メイリオ" panose="020B0604030504040204" pitchFamily="50" charset="-128"/>
              </a:rPr>
              <a:t>22</a:t>
            </a:r>
            <a:r>
              <a:rPr lang="ja-JP" altLang="en-US" sz="1400" dirty="0">
                <a:latin typeface="メイリオ" panose="020B0604030504040204" pitchFamily="50" charset="-128"/>
                <a:ea typeface="メイリオ" panose="020B0604030504040204" pitchFamily="50" charset="-128"/>
              </a:rPr>
              <a:t>年</a:t>
            </a:r>
            <a:r>
              <a:rPr lang="en-US" altLang="ja-JP" sz="1400" dirty="0">
                <a:latin typeface="メイリオ" panose="020B0604030504040204" pitchFamily="50" charset="-128"/>
                <a:ea typeface="メイリオ" panose="020B0604030504040204" pitchFamily="50" charset="-128"/>
              </a:rPr>
              <a:t>11</a:t>
            </a:r>
            <a:r>
              <a:rPr lang="ja-JP" altLang="en-US" sz="1400" dirty="0">
                <a:latin typeface="メイリオ" panose="020B0604030504040204" pitchFamily="50" charset="-128"/>
                <a:ea typeface="メイリオ" panose="020B0604030504040204" pitchFamily="50" charset="-128"/>
              </a:rPr>
              <a:t>月作成）を示しながら、茎崎学校給食センターを廃止ではなく建て替えるべきだと五十嵐市長に強く迫りました。</a:t>
            </a:r>
            <a:endParaRPr lang="en-US" altLang="ja-JP" sz="1400" dirty="0">
              <a:latin typeface="メイリオ" panose="020B0604030504040204" pitchFamily="50" charset="-128"/>
              <a:ea typeface="メイリオ" panose="020B0604030504040204" pitchFamily="50" charset="-128"/>
            </a:endParaRPr>
          </a:p>
          <a:p>
            <a:pPr>
              <a:lnSpc>
                <a:spcPts val="2200"/>
              </a:lnSpc>
            </a:pPr>
            <a:r>
              <a:rPr lang="ja-JP" altLang="en-US" sz="1400" dirty="0">
                <a:latin typeface="メイリオ" panose="020B0604030504040204" pitchFamily="50" charset="-128"/>
                <a:ea typeface="メイリオ" panose="020B0604030504040204" pitchFamily="50" charset="-128"/>
              </a:rPr>
              <a:t>　その整備基本計画では、つくば市は南北に長く（</a:t>
            </a:r>
            <a:r>
              <a:rPr lang="en-US" altLang="ja-JP" sz="1400" dirty="0">
                <a:latin typeface="メイリオ" panose="020B0604030504040204" pitchFamily="50" charset="-128"/>
                <a:ea typeface="メイリオ" panose="020B0604030504040204" pitchFamily="50" charset="-128"/>
              </a:rPr>
              <a:t>30km</a:t>
            </a:r>
            <a:r>
              <a:rPr lang="ja-JP" altLang="en-US" sz="1400" dirty="0">
                <a:latin typeface="メイリオ" panose="020B0604030504040204" pitchFamily="50" charset="-128"/>
                <a:ea typeface="メイリオ" panose="020B0604030504040204" pitchFamily="50" charset="-128"/>
              </a:rPr>
              <a:t>）、東西に短い（</a:t>
            </a:r>
            <a:r>
              <a:rPr lang="en-US" altLang="ja-JP" sz="1400" dirty="0">
                <a:latin typeface="メイリオ" panose="020B0604030504040204" pitchFamily="50" charset="-128"/>
                <a:ea typeface="メイリオ" panose="020B0604030504040204" pitchFamily="50" charset="-128"/>
              </a:rPr>
              <a:t>15km</a:t>
            </a:r>
            <a:r>
              <a:rPr lang="ja-JP" altLang="en-US" sz="1400" dirty="0">
                <a:latin typeface="メイリオ" panose="020B0604030504040204" pitchFamily="50" charset="-128"/>
                <a:ea typeface="メイリオ" panose="020B0604030504040204" pitchFamily="50" charset="-128"/>
              </a:rPr>
              <a:t>）形状をしているところから均等に施設を設置することを基本に北部に位置するつくば学校給食センターのほか、中部に</a:t>
            </a:r>
            <a:r>
              <a:rPr lang="en-US" altLang="ja-JP" sz="1400" dirty="0">
                <a:latin typeface="メイリオ" panose="020B0604030504040204" pitchFamily="50" charset="-128"/>
                <a:ea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rPr>
              <a:t>か所、南部に</a:t>
            </a:r>
            <a:r>
              <a:rPr lang="en-US" altLang="ja-JP" sz="1400" dirty="0">
                <a:latin typeface="メイリオ" panose="020B0604030504040204" pitchFamily="50" charset="-128"/>
                <a:ea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rPr>
              <a:t>か所学校給食センターを配置するとしています。当時中部ゾーンには、大穂、豊里、桜、谷田部に学校給食センターがありましたが、既存地での建て替え可能地は桜と谷田部、豊里は旧豊里庁舎跡地に整備可能地がありました。南部については、茎崎学校給食センターが既存の敷地（</a:t>
            </a:r>
            <a:r>
              <a:rPr lang="en-US" altLang="ja-JP" sz="1400" dirty="0">
                <a:latin typeface="メイリオ" panose="020B0604030504040204" pitchFamily="50" charset="-128"/>
                <a:ea typeface="メイリオ" panose="020B0604030504040204" pitchFamily="50" charset="-128"/>
              </a:rPr>
              <a:t>4,617</a:t>
            </a:r>
            <a:r>
              <a:rPr lang="ja-JP" altLang="en-US" sz="1400" dirty="0">
                <a:latin typeface="メイリオ" panose="020B0604030504040204" pitchFamily="50" charset="-128"/>
                <a:ea typeface="メイリオ" panose="020B0604030504040204" pitchFamily="50" charset="-128"/>
              </a:rPr>
              <a:t>㎡）を利用して建て替え可能とし、よって旧豊里庁舎の敷地と、谷田部学校給食センター跡地及び茎崎学校給食センターの敷地を新学校給食センターの候補地とすると結論付けられました。</a:t>
            </a:r>
            <a:endParaRPr lang="en-US" altLang="ja-JP" sz="1400" dirty="0">
              <a:latin typeface="メイリオ" panose="020B0604030504040204" pitchFamily="50" charset="-128"/>
              <a:ea typeface="メイリオ" panose="020B0604030504040204" pitchFamily="50" charset="-128"/>
            </a:endParaRPr>
          </a:p>
          <a:p>
            <a:pPr>
              <a:lnSpc>
                <a:spcPts val="2200"/>
              </a:lnSpc>
            </a:pPr>
            <a:r>
              <a:rPr lang="ja-JP" altLang="en-US" sz="1400" dirty="0">
                <a:latin typeface="メイリオ" panose="020B0604030504040204" pitchFamily="50" charset="-128"/>
                <a:ea typeface="メイリオ" panose="020B0604030504040204" pitchFamily="50" charset="-128"/>
              </a:rPr>
              <a:t>　しかし、令和３年３月策定の整備方針では、「茎崎地区における給食センターのあり方については、今後の市全体の児童生徒数の動向を注視しながら、再度検討していく必要がある。」と、整備基本方針を大きく転換しました。</a:t>
            </a:r>
            <a:r>
              <a:rPr kumimoji="1" lang="ja-JP" altLang="en-US" sz="1400" dirty="0">
                <a:latin typeface="メイリオ" panose="020B0604030504040204" pitchFamily="50" charset="-128"/>
                <a:ea typeface="メイリオ" panose="020B0604030504040204" pitchFamily="50" charset="-128"/>
              </a:rPr>
              <a:t>　</a:t>
            </a:r>
            <a:endParaRPr kumimoji="1" lang="en-US" altLang="ja-JP" sz="1400" dirty="0">
              <a:latin typeface="メイリオ" panose="020B0604030504040204" pitchFamily="50" charset="-128"/>
              <a:ea typeface="メイリオ" panose="020B0604030504040204" pitchFamily="50" charset="-128"/>
            </a:endParaRPr>
          </a:p>
          <a:p>
            <a:pPr>
              <a:lnSpc>
                <a:spcPts val="2200"/>
              </a:lnSpc>
            </a:pPr>
            <a:r>
              <a:rPr kumimoji="1" lang="ja-JP" altLang="en-US" sz="1400" dirty="0">
                <a:latin typeface="メイリオ" panose="020B0604030504040204" pitchFamily="50" charset="-128"/>
                <a:ea typeface="メイリオ" panose="020B0604030504040204" pitchFamily="50" charset="-128"/>
              </a:rPr>
              <a:t>そして、令和５年</a:t>
            </a:r>
            <a:r>
              <a:rPr kumimoji="1" lang="en-US" altLang="ja-JP" sz="1400" dirty="0">
                <a:latin typeface="メイリオ" panose="020B0604030504040204" pitchFamily="50" charset="-128"/>
                <a:ea typeface="メイリオ" panose="020B0604030504040204" pitchFamily="50" charset="-128"/>
              </a:rPr>
              <a:t>12</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26</a:t>
            </a:r>
            <a:r>
              <a:rPr kumimoji="1" lang="ja-JP" altLang="en-US" sz="1400" dirty="0">
                <a:latin typeface="メイリオ" panose="020B0604030504040204" pitchFamily="50" charset="-128"/>
                <a:ea typeface="メイリオ" panose="020B0604030504040204" pitchFamily="50" charset="-128"/>
              </a:rPr>
              <a:t>日開催された「つくば市立学校給食センター運営審議会」には、</a:t>
            </a:r>
            <a:r>
              <a:rPr lang="ja-JP" altLang="en-US" sz="1400" dirty="0">
                <a:latin typeface="メイリオ" panose="020B0604030504040204" pitchFamily="50" charset="-128"/>
                <a:ea typeface="メイリオ" panose="020B0604030504040204" pitchFamily="50" charset="-128"/>
              </a:rPr>
              <a:t>「つくば市新しい給食施設の検討について（案）」が提案され、茎崎給食センターについては、「令和７年３月で閉所する、令和７年４月から茎崎地区の学校への給食提供先は、幼稚園も含み、ほがらか給食センター谷田部から配送となる予定」との説明がなされました。この運営審議会開催に当たっては、パブリックコメントも茎崎関係者にも一切図らず決定したことは極めて問題です。</a:t>
            </a:r>
            <a:endParaRPr lang="en-US" altLang="ja-JP" sz="1400" dirty="0">
              <a:latin typeface="メイリオ" panose="020B0604030504040204" pitchFamily="50" charset="-128"/>
              <a:ea typeface="メイリオ" panose="020B0604030504040204" pitchFamily="50" charset="-128"/>
            </a:endParaRPr>
          </a:p>
          <a:p>
            <a:pPr>
              <a:lnSpc>
                <a:spcPts val="2200"/>
              </a:lnSpc>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rPr>
              <a:t>月</a:t>
            </a:r>
            <a:r>
              <a:rPr lang="en-US" altLang="ja-JP" sz="1400" dirty="0">
                <a:latin typeface="メイリオ" panose="020B0604030504040204" pitchFamily="50" charset="-128"/>
                <a:ea typeface="メイリオ" panose="020B0604030504040204" pitchFamily="50" charset="-128"/>
              </a:rPr>
              <a:t>6</a:t>
            </a:r>
            <a:r>
              <a:rPr lang="ja-JP" altLang="en-US" sz="1400" dirty="0">
                <a:latin typeface="メイリオ" panose="020B0604030504040204" pitchFamily="50" charset="-128"/>
                <a:ea typeface="メイリオ" panose="020B0604030504040204" pitchFamily="50" charset="-128"/>
              </a:rPr>
              <a:t>日、つくば市議会総務文教委員会で新日本婦人の会茎崎班提出の請願書（</a:t>
            </a:r>
            <a:r>
              <a:rPr lang="en-US" altLang="ja-JP" sz="1400" dirty="0">
                <a:latin typeface="メイリオ" panose="020B0604030504040204" pitchFamily="50" charset="-128"/>
                <a:ea typeface="メイリオ" panose="020B0604030504040204" pitchFamily="50" charset="-128"/>
              </a:rPr>
              <a:t>569</a:t>
            </a:r>
            <a:r>
              <a:rPr lang="ja-JP" altLang="en-US" sz="1400" dirty="0">
                <a:latin typeface="メイリオ" panose="020B0604030504040204" pitchFamily="50" charset="-128"/>
                <a:ea typeface="メイリオ" panose="020B0604030504040204" pitchFamily="50" charset="-128"/>
              </a:rPr>
              <a:t>筆の署名添付）が審議されましたが、趣旨採択という結果になりました。趣旨採択とは、茎崎学校給食センターを建て替えてほしいという「趣旨には理解できる」だけの都合のいい手段、あるいは卑怯な手法です。本来採択とは「反対」か「賛成」の二者択一です。希に「継続」がありますが、議員の任期切れと同時に廃案となります。つくば市議会の対応にはがっかりです。</a:t>
            </a:r>
            <a:endParaRPr lang="en-US" altLang="ja-JP" sz="1400" dirty="0">
              <a:latin typeface="メイリオ" panose="020B0604030504040204" pitchFamily="50" charset="-128"/>
              <a:ea typeface="メイリオ" panose="020B0604030504040204" pitchFamily="50" charset="-128"/>
            </a:endParaRPr>
          </a:p>
          <a:p>
            <a:pPr marL="87313" indent="-87313">
              <a:lnSpc>
                <a:spcPts val="2200"/>
              </a:lnSpc>
            </a:pPr>
            <a:r>
              <a:rPr lang="en-US" altLang="ja-JP" sz="1400" b="1"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このチラシとともに、五十嵐市長あての署名用紙をお配りします。大変恐縮ですがご家族そろって署名にご協力ください。</a:t>
            </a:r>
            <a:endParaRPr lang="en-US" altLang="ja-JP" sz="1400" dirty="0">
              <a:latin typeface="メイリオ" panose="020B0604030504040204" pitchFamily="50" charset="-128"/>
              <a:ea typeface="メイリオ" panose="020B0604030504040204" pitchFamily="50" charset="-128"/>
            </a:endParaRPr>
          </a:p>
          <a:p>
            <a:pPr marL="87313" indent="-87313">
              <a:lnSpc>
                <a:spcPts val="2200"/>
              </a:lnSpc>
            </a:pPr>
            <a:r>
              <a:rPr lang="ja-JP" altLang="en-US" sz="1400" dirty="0">
                <a:latin typeface="メイリオ" panose="020B0604030504040204" pitchFamily="50" charset="-128"/>
                <a:ea typeface="メイリオ" panose="020B0604030504040204" pitchFamily="50" charset="-128"/>
              </a:rPr>
              <a:t>　ファックス又は電話でも対応します。　　</a:t>
            </a:r>
            <a:r>
              <a:rPr lang="en-US" altLang="ja-JP" sz="1400" b="1" dirty="0">
                <a:latin typeface="メイリオ" panose="020B0604030504040204" pitchFamily="50" charset="-128"/>
                <a:ea typeface="メイリオ" panose="020B0604030504040204" pitchFamily="50" charset="-128"/>
              </a:rPr>
              <a:t>FAX</a:t>
            </a:r>
            <a:r>
              <a:rPr lang="ja-JP" altLang="en-US" sz="1400" b="1" dirty="0">
                <a:latin typeface="メイリオ" panose="020B0604030504040204" pitchFamily="50" charset="-128"/>
                <a:ea typeface="メイリオ" panose="020B0604030504040204" pitchFamily="50" charset="-128"/>
              </a:rPr>
              <a:t>番号　</a:t>
            </a:r>
            <a:r>
              <a:rPr lang="en-US" altLang="ja-JP" sz="1400" b="1">
                <a:latin typeface="メイリオ" panose="020B0604030504040204" pitchFamily="50" charset="-128"/>
                <a:ea typeface="メイリオ" panose="020B0604030504040204" pitchFamily="50" charset="-128"/>
              </a:rPr>
              <a:t>029-873-5580</a:t>
            </a:r>
            <a:r>
              <a:rPr lang="ja-JP" altLang="en-US" sz="1400" b="1">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茎崎：求める会事務局）</a:t>
            </a:r>
            <a:endParaRPr lang="en-US" altLang="ja-JP" sz="1400" b="1" dirty="0">
              <a:latin typeface="メイリオ" panose="020B0604030504040204" pitchFamily="50" charset="-128"/>
              <a:ea typeface="メイリオ" panose="020B0604030504040204" pitchFamily="50" charset="-128"/>
            </a:endParaRPr>
          </a:p>
          <a:p>
            <a:pPr>
              <a:lnSpc>
                <a:spcPts val="2200"/>
              </a:lnSpc>
            </a:pPr>
            <a:r>
              <a:rPr lang="ja-JP" altLang="en-US" sz="1400" b="1" dirty="0">
                <a:latin typeface="メイリオ" panose="020B0604030504040204" pitchFamily="50" charset="-128"/>
                <a:ea typeface="メイリオ" panose="020B0604030504040204" pitchFamily="50" charset="-128"/>
              </a:rPr>
              <a:t>　　　　　　　　　　　　　　　　　　　　電話番号　</a:t>
            </a:r>
            <a:r>
              <a:rPr lang="en-US" altLang="ja-JP" sz="1400" b="1" dirty="0">
                <a:latin typeface="メイリオ" panose="020B0604030504040204" pitchFamily="50" charset="-128"/>
                <a:ea typeface="メイリオ" panose="020B0604030504040204" pitchFamily="50" charset="-128"/>
              </a:rPr>
              <a:t>090-6481-7274</a:t>
            </a:r>
            <a:r>
              <a:rPr kumimoji="1" lang="ja-JP" altLang="en-US" sz="1400" b="1" dirty="0"/>
              <a:t>　（長﨑）</a:t>
            </a:r>
            <a:r>
              <a:rPr kumimoji="1" lang="en-US" altLang="ja-JP" sz="1400" b="1" dirty="0"/>
              <a:t>  </a:t>
            </a:r>
            <a:r>
              <a:rPr lang="ja-JP" altLang="en-US" sz="1400" dirty="0">
                <a:latin typeface="メイリオ" panose="020B0604030504040204" pitchFamily="50" charset="-128"/>
                <a:ea typeface="メイリオ" panose="020B0604030504040204" pitchFamily="50" charset="-128"/>
              </a:rPr>
              <a:t>　</a:t>
            </a:r>
            <a:r>
              <a:rPr lang="en-US" altLang="ja-JP" sz="1400" b="1" dirty="0">
                <a:latin typeface="メイリオ" panose="020B0604030504040204" pitchFamily="50" charset="-128"/>
                <a:ea typeface="メイリオ" panose="020B0604030504040204" pitchFamily="50" charset="-128"/>
              </a:rPr>
              <a:t>090-8055-8454</a:t>
            </a:r>
            <a:r>
              <a:rPr lang="ja-JP" altLang="en-US" sz="1400" b="1" dirty="0">
                <a:latin typeface="メイリオ" panose="020B0604030504040204" pitchFamily="50" charset="-128"/>
                <a:ea typeface="メイリオ" panose="020B0604030504040204" pitchFamily="50" charset="-128"/>
              </a:rPr>
              <a:t>（伊藤）</a:t>
            </a:r>
            <a:endParaRPr kumimoji="1" lang="en-US" altLang="ja-JP" sz="1400" b="1" dirty="0">
              <a:latin typeface="+mj-lt"/>
            </a:endParaRPr>
          </a:p>
          <a:p>
            <a:endParaRPr lang="en-US" altLang="ja-JP" sz="1200" dirty="0"/>
          </a:p>
          <a:p>
            <a:endParaRPr lang="en-US" altLang="ja-JP" sz="1200" dirty="0"/>
          </a:p>
          <a:p>
            <a:endParaRPr lang="en-US" altLang="ja-JP" sz="1200" dirty="0"/>
          </a:p>
          <a:p>
            <a:endParaRPr kumimoji="1" lang="en-US" altLang="ja-JP" sz="1200" dirty="0"/>
          </a:p>
          <a:p>
            <a:endParaRPr lang="en-US" altLang="ja-JP" dirty="0"/>
          </a:p>
          <a:p>
            <a:endParaRPr kumimoji="1" lang="ja-JP" altLang="en-US" dirty="0"/>
          </a:p>
        </p:txBody>
      </p:sp>
    </p:spTree>
    <p:extLst>
      <p:ext uri="{BB962C8B-B14F-4D97-AF65-F5344CB8AC3E}">
        <p14:creationId xmlns:p14="http://schemas.microsoft.com/office/powerpoint/2010/main" val="799151985"/>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TM02900720[[fn=インテグラル]]</Template>
  <TotalTime>57</TotalTime>
  <Words>589</Words>
  <Application>Microsoft Office PowerPoint</Application>
  <PresentationFormat>ワイド画面</PresentationFormat>
  <Paragraphs>14</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Calibri</vt:lpstr>
      <vt:lpstr>Calibri Light</vt:lpstr>
      <vt:lpstr>Wingdings 2</vt:lpstr>
      <vt:lpstr>HDOfficeLightV0</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政人 伊藤</dc:creator>
  <cp:lastModifiedBy>user</cp:lastModifiedBy>
  <cp:revision>4</cp:revision>
  <cp:lastPrinted>2024-05-06T06:39:03Z</cp:lastPrinted>
  <dcterms:created xsi:type="dcterms:W3CDTF">2024-03-22T15:18:31Z</dcterms:created>
  <dcterms:modified xsi:type="dcterms:W3CDTF">2024-05-07T02:02:49Z</dcterms:modified>
</cp:coreProperties>
</file>