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Lst>
  <p:sldSz cx="12192000" cy="6858000"/>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7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744487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27058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E55659-4E66-48F3-8C54-65A3D1B8F3D3}"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2702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75572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E55659-4E66-48F3-8C54-65A3D1B8F3D3}"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5680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1095686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998671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3296013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464128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855464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164606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174489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195269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37662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2328184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1A7AAC-CBEA-4887-BD46-7A965BE003E4}" type="datetimeFigureOut">
              <a:rPr kumimoji="1" lang="ja-JP" altLang="en-US" smtClean="0"/>
              <a:t>2024/5/4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1520687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51A7AAC-CBEA-4887-BD46-7A965BE003E4}" type="datetimeFigureOut">
              <a:rPr kumimoji="1" lang="ja-JP" altLang="en-US" smtClean="0"/>
              <a:t>2024/5/4</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E55659-4E66-48F3-8C54-65A3D1B8F3D3}" type="slidenum">
              <a:rPr kumimoji="1" lang="ja-JP" altLang="en-US" smtClean="0"/>
              <a:t>‹#›</a:t>
            </a:fld>
            <a:endParaRPr kumimoji="1" lang="ja-JP" altLang="en-US"/>
          </a:p>
        </p:txBody>
      </p:sp>
    </p:spTree>
    <p:extLst>
      <p:ext uri="{BB962C8B-B14F-4D97-AF65-F5344CB8AC3E}">
        <p14:creationId xmlns:p14="http://schemas.microsoft.com/office/powerpoint/2010/main" val="1840902630"/>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C69DA-B7DA-F668-04DA-D7A66DE83671}"/>
              </a:ext>
            </a:extLst>
          </p:cNvPr>
          <p:cNvSpPr>
            <a:spLocks noGrp="1"/>
          </p:cNvSpPr>
          <p:nvPr>
            <p:ph type="ctrTitle"/>
          </p:nvPr>
        </p:nvSpPr>
        <p:spPr>
          <a:xfrm>
            <a:off x="883078" y="-57460"/>
            <a:ext cx="10356979" cy="1258770"/>
          </a:xfrm>
          <a:solidFill>
            <a:schemeClr val="bg1">
              <a:lumMod val="95000"/>
            </a:schemeClr>
          </a:solidFill>
        </p:spPr>
        <p:txBody>
          <a:bodyPr>
            <a:normAutofit fontScale="90000"/>
          </a:bodyPr>
          <a:lstStyle/>
          <a:p>
            <a:pPr marL="982663" indent="-263525">
              <a:lnSpc>
                <a:spcPts val="4700"/>
              </a:lnSpc>
            </a:pPr>
            <a:br>
              <a:rPr kumimoji="1" lang="en-US" altLang="ja-JP" sz="4400" dirty="0"/>
            </a:br>
            <a:r>
              <a:rPr lang="ja-JP" altLang="en-US" sz="4400" dirty="0"/>
              <a:t>　　　　　　　　　　　　　　　　　　　　　　　　　　　　　　　　　　　　　　　　　　</a:t>
            </a: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br>
              <a:rPr kumimoji="1" lang="en-US" altLang="ja-JP" sz="4400" dirty="0"/>
            </a:br>
            <a:r>
              <a:rPr kumimoji="1" lang="ja-JP" altLang="en-US" sz="3600" b="1" dirty="0">
                <a:solidFill>
                  <a:srgbClr val="FF0000"/>
                </a:solidFill>
                <a:latin typeface="游ゴシック" panose="020B0400000000000000" pitchFamily="50" charset="-128"/>
                <a:ea typeface="游ゴシック" panose="020B0400000000000000" pitchFamily="50" charset="-128"/>
              </a:rPr>
              <a:t>地域の大事な拠</a:t>
            </a:r>
            <a:r>
              <a:rPr lang="ja-JP" altLang="en-US" sz="3600" b="1" dirty="0">
                <a:solidFill>
                  <a:srgbClr val="FF0000"/>
                </a:solidFill>
                <a:latin typeface="游ゴシック" panose="020B0400000000000000" pitchFamily="50" charset="-128"/>
                <a:ea typeface="游ゴシック" panose="020B0400000000000000" pitchFamily="50" charset="-128"/>
              </a:rPr>
              <a:t>点</a:t>
            </a:r>
            <a:r>
              <a:rPr kumimoji="1" lang="ja-JP" altLang="en-US" sz="3600" b="1" dirty="0">
                <a:solidFill>
                  <a:srgbClr val="FF0000"/>
                </a:solidFill>
                <a:latin typeface="游ゴシック" panose="020B0400000000000000" pitchFamily="50" charset="-128"/>
                <a:ea typeface="游ゴシック" panose="020B0400000000000000" pitchFamily="50" charset="-128"/>
              </a:rPr>
              <a:t>「</a:t>
            </a:r>
            <a:r>
              <a:rPr lang="ja-JP" altLang="en-US" sz="3600" b="1" dirty="0">
                <a:solidFill>
                  <a:srgbClr val="FF0000"/>
                </a:solidFill>
                <a:latin typeface="游ゴシック" panose="020B0400000000000000" pitchFamily="50" charset="-128"/>
                <a:ea typeface="游ゴシック" panose="020B0400000000000000" pitchFamily="50" charset="-128"/>
              </a:rPr>
              <a:t>茎崎学校給食センター」の</a:t>
            </a:r>
            <a:br>
              <a:rPr kumimoji="1" lang="en-US" altLang="ja-JP" sz="3600" b="1" dirty="0">
                <a:solidFill>
                  <a:srgbClr val="FF0000"/>
                </a:solidFill>
                <a:latin typeface="游ゴシック" panose="020B0400000000000000" pitchFamily="50" charset="-128"/>
                <a:ea typeface="游ゴシック" panose="020B0400000000000000" pitchFamily="50" charset="-128"/>
              </a:rPr>
            </a:br>
            <a:r>
              <a:rPr kumimoji="1" lang="ja-JP" altLang="en-US" sz="3600" b="1" dirty="0">
                <a:solidFill>
                  <a:srgbClr val="FF0000"/>
                </a:solidFill>
                <a:latin typeface="游ゴシック" panose="020B0400000000000000" pitchFamily="50" charset="-128"/>
                <a:ea typeface="游ゴシック" panose="020B0400000000000000" pitchFamily="50" charset="-128"/>
              </a:rPr>
              <a:t>建て替えを求める署名にご協力ください！</a:t>
            </a:r>
          </a:p>
        </p:txBody>
      </p:sp>
      <p:sp>
        <p:nvSpPr>
          <p:cNvPr id="3" name="字幕 2">
            <a:extLst>
              <a:ext uri="{FF2B5EF4-FFF2-40B4-BE49-F238E27FC236}">
                <a16:creationId xmlns:a16="http://schemas.microsoft.com/office/drawing/2014/main" id="{5A7941E4-51B7-F0E0-D9D4-AB71E27F917C}"/>
              </a:ext>
            </a:extLst>
          </p:cNvPr>
          <p:cNvSpPr>
            <a:spLocks noGrp="1"/>
          </p:cNvSpPr>
          <p:nvPr>
            <p:ph type="subTitle" idx="1"/>
          </p:nvPr>
        </p:nvSpPr>
        <p:spPr>
          <a:xfrm>
            <a:off x="522513" y="1268048"/>
            <a:ext cx="5844149" cy="2026503"/>
          </a:xfrm>
        </p:spPr>
        <p:txBody>
          <a:bodyPr>
            <a:normAutofit/>
          </a:bodyPr>
          <a:lstStyle/>
          <a:p>
            <a:pPr>
              <a:lnSpc>
                <a:spcPts val="2100"/>
              </a:lnSpc>
            </a:pPr>
            <a:r>
              <a:rPr lang="ja-JP" altLang="en-US" sz="1500" b="1" dirty="0">
                <a:latin typeface="游ゴシック" panose="020B0400000000000000" pitchFamily="50" charset="-128"/>
                <a:ea typeface="游ゴシック" panose="020B0400000000000000" pitchFamily="50" charset="-128"/>
              </a:rPr>
              <a:t>　</a:t>
            </a:r>
            <a:r>
              <a:rPr lang="ja-JP" altLang="en-US" sz="1500" b="1" dirty="0">
                <a:solidFill>
                  <a:schemeClr val="tx1"/>
                </a:solidFill>
                <a:latin typeface="游ゴシック" panose="020B0400000000000000" pitchFamily="50" charset="-128"/>
                <a:ea typeface="游ゴシック" panose="020B0400000000000000" pitchFamily="50" charset="-128"/>
              </a:rPr>
              <a:t>茎崎学校給食センターについては、</a:t>
            </a:r>
            <a:r>
              <a:rPr lang="en-US" altLang="ja-JP" sz="1500" b="1" dirty="0">
                <a:solidFill>
                  <a:schemeClr val="tx1"/>
                </a:solidFill>
                <a:latin typeface="游ゴシック" panose="020B0400000000000000" pitchFamily="50" charset="-128"/>
                <a:ea typeface="游ゴシック" panose="020B0400000000000000" pitchFamily="50" charset="-128"/>
              </a:rPr>
              <a:t>2025</a:t>
            </a:r>
            <a:r>
              <a:rPr lang="ja-JP" altLang="en-US" sz="1500" b="1" dirty="0">
                <a:solidFill>
                  <a:schemeClr val="tx1"/>
                </a:solidFill>
                <a:latin typeface="游ゴシック" panose="020B0400000000000000" pitchFamily="50" charset="-128"/>
                <a:ea typeface="游ゴシック" panose="020B0400000000000000" pitchFamily="50" charset="-128"/>
              </a:rPr>
              <a:t>年</a:t>
            </a:r>
            <a:r>
              <a:rPr lang="en-US" altLang="ja-JP" sz="1500" b="1" dirty="0">
                <a:solidFill>
                  <a:schemeClr val="tx1"/>
                </a:solidFill>
                <a:latin typeface="游ゴシック" panose="020B0400000000000000" pitchFamily="50" charset="-128"/>
                <a:ea typeface="游ゴシック" panose="020B0400000000000000" pitchFamily="50" charset="-128"/>
              </a:rPr>
              <a:t>4</a:t>
            </a:r>
            <a:r>
              <a:rPr lang="ja-JP" altLang="en-US" sz="1500" b="1" dirty="0">
                <a:solidFill>
                  <a:schemeClr val="tx1"/>
                </a:solidFill>
                <a:latin typeface="游ゴシック" panose="020B0400000000000000" pitchFamily="50" charset="-128"/>
                <a:ea typeface="游ゴシック" panose="020B0400000000000000" pitchFamily="50" charset="-128"/>
              </a:rPr>
              <a:t>月に新桜給食センターの稼働</a:t>
            </a:r>
            <a:r>
              <a:rPr lang="ja-JP" altLang="en-US" sz="1500" b="1">
                <a:solidFill>
                  <a:schemeClr val="tx1"/>
                </a:solidFill>
                <a:latin typeface="游ゴシック" panose="020B0400000000000000" pitchFamily="50" charset="-128"/>
                <a:ea typeface="游ゴシック" panose="020B0400000000000000" pitchFamily="50" charset="-128"/>
              </a:rPr>
              <a:t>に合わせ閉所、</a:t>
            </a:r>
            <a:r>
              <a:rPr lang="ja-JP" altLang="en-US" sz="1500" b="1" dirty="0">
                <a:solidFill>
                  <a:schemeClr val="tx1"/>
                </a:solidFill>
                <a:latin typeface="游ゴシック" panose="020B0400000000000000" pitchFamily="50" charset="-128"/>
                <a:ea typeface="游ゴシック" panose="020B0400000000000000" pitchFamily="50" charset="-128"/>
              </a:rPr>
              <a:t>茎崎第２小学校だけ自校式レストラン方式に切り替え、他の茎崎幼小中学校への給食提供元は「ほがらか給食センター谷田部に切り替える」ことを、茎崎地区の保護者等関係者の意見を全く聞くことなく「つくば市給食センター運営審議会（令和５年</a:t>
            </a:r>
            <a:r>
              <a:rPr lang="en-US" altLang="ja-JP" sz="1500" b="1" dirty="0">
                <a:solidFill>
                  <a:schemeClr val="tx1"/>
                </a:solidFill>
                <a:latin typeface="游ゴシック" panose="020B0400000000000000" pitchFamily="50" charset="-128"/>
                <a:ea typeface="游ゴシック" panose="020B0400000000000000" pitchFamily="50" charset="-128"/>
              </a:rPr>
              <a:t>12</a:t>
            </a:r>
            <a:r>
              <a:rPr lang="ja-JP" altLang="en-US" sz="1500" b="1" dirty="0">
                <a:solidFill>
                  <a:schemeClr val="tx1"/>
                </a:solidFill>
                <a:latin typeface="游ゴシック" panose="020B0400000000000000" pitchFamily="50" charset="-128"/>
                <a:ea typeface="游ゴシック" panose="020B0400000000000000" pitchFamily="50" charset="-128"/>
              </a:rPr>
              <a:t>月</a:t>
            </a:r>
            <a:r>
              <a:rPr lang="en-US" altLang="ja-JP" sz="1500" b="1" dirty="0">
                <a:solidFill>
                  <a:schemeClr val="tx1"/>
                </a:solidFill>
                <a:latin typeface="游ゴシック" panose="020B0400000000000000" pitchFamily="50" charset="-128"/>
                <a:ea typeface="游ゴシック" panose="020B0400000000000000" pitchFamily="50" charset="-128"/>
              </a:rPr>
              <a:t>26</a:t>
            </a:r>
            <a:r>
              <a:rPr lang="ja-JP" altLang="en-US" sz="1500" b="1" dirty="0">
                <a:solidFill>
                  <a:schemeClr val="tx1"/>
                </a:solidFill>
                <a:latin typeface="游ゴシック" panose="020B0400000000000000" pitchFamily="50" charset="-128"/>
                <a:ea typeface="游ゴシック" panose="020B0400000000000000" pitchFamily="50" charset="-128"/>
              </a:rPr>
              <a:t>日）」で了承されました。（裏面詳細）</a:t>
            </a:r>
            <a:endParaRPr lang="en-US" altLang="ja-JP" sz="1500" b="1" dirty="0">
              <a:solidFill>
                <a:schemeClr val="tx1"/>
              </a:solidFill>
              <a:latin typeface="游ゴシック" panose="020B0400000000000000" pitchFamily="50" charset="-128"/>
              <a:ea typeface="游ゴシック" panose="020B0400000000000000" pitchFamily="50" charset="-128"/>
            </a:endParaRPr>
          </a:p>
          <a:p>
            <a:pPr>
              <a:lnSpc>
                <a:spcPts val="2100"/>
              </a:lnSpc>
            </a:pPr>
            <a:endParaRPr kumimoji="1" lang="ja-JP" altLang="en-US" sz="1600" b="1"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C1E93456-0027-F1C3-79B7-00D57AF642FA}"/>
              </a:ext>
            </a:extLst>
          </p:cNvPr>
          <p:cNvSpPr txBox="1"/>
          <p:nvPr/>
        </p:nvSpPr>
        <p:spPr>
          <a:xfrm>
            <a:off x="6490916" y="1232837"/>
            <a:ext cx="5383841" cy="2062103"/>
          </a:xfrm>
          <a:prstGeom prst="rect">
            <a:avLst/>
          </a:prstGeom>
          <a:noFill/>
        </p:spPr>
        <p:txBody>
          <a:bodyPr wrap="square" rtlCol="0">
            <a:spAutoFit/>
          </a:bodyPr>
          <a:lstStyle/>
          <a:p>
            <a:pPr>
              <a:lnSpc>
                <a:spcPts val="2200"/>
              </a:lnSpc>
            </a:pPr>
            <a:r>
              <a:rPr kumimoji="1" lang="ja-JP" altLang="en-US" sz="1500" b="1" dirty="0">
                <a:latin typeface="游ゴシック" panose="020B0400000000000000" pitchFamily="50" charset="-128"/>
                <a:ea typeface="游ゴシック" panose="020B0400000000000000" pitchFamily="50" charset="-128"/>
              </a:rPr>
              <a:t>　茎崎給食センターは地域の大事な拠点です。地産地消による子供たちへ作りたてのおいしい食事の提供に、頻発する大地震等災害時の炊き出しなど緊急避難対策にとても大事です。</a:t>
            </a:r>
            <a:endParaRPr kumimoji="1" lang="en-US" altLang="ja-JP" sz="1500" b="1" dirty="0">
              <a:latin typeface="游ゴシック" panose="020B0400000000000000" pitchFamily="50" charset="-128"/>
              <a:ea typeface="游ゴシック" panose="020B0400000000000000" pitchFamily="50" charset="-128"/>
            </a:endParaRPr>
          </a:p>
          <a:p>
            <a:pPr>
              <a:lnSpc>
                <a:spcPts val="2200"/>
              </a:lnSpc>
            </a:pPr>
            <a:r>
              <a:rPr kumimoji="1" lang="ja-JP" altLang="en-US" sz="1500" b="1" dirty="0">
                <a:latin typeface="游ゴシック" panose="020B0400000000000000" pitchFamily="50" charset="-128"/>
                <a:ea typeface="游ゴシック" panose="020B0400000000000000" pitchFamily="50" charset="-128"/>
              </a:rPr>
              <a:t>地域の拠点、茎崎給食センターの建て替えを！みなさんの声を署名にして五十嵐市長へ届けようではありませんか。よろしくご協力ください。</a:t>
            </a:r>
            <a:endParaRPr kumimoji="1" lang="en-US" altLang="ja-JP" sz="1500" b="1" dirty="0">
              <a:latin typeface="游ゴシック" panose="020B0400000000000000" pitchFamily="50" charset="-128"/>
              <a:ea typeface="游ゴシック" panose="020B0400000000000000" pitchFamily="50" charset="-128"/>
            </a:endParaRPr>
          </a:p>
          <a:p>
            <a:endParaRPr kumimoji="1" lang="ja-JP" altLang="en-US" dirty="0"/>
          </a:p>
        </p:txBody>
      </p:sp>
      <p:cxnSp>
        <p:nvCxnSpPr>
          <p:cNvPr id="6" name="直線コネクタ 5">
            <a:extLst>
              <a:ext uri="{FF2B5EF4-FFF2-40B4-BE49-F238E27FC236}">
                <a16:creationId xmlns:a16="http://schemas.microsoft.com/office/drawing/2014/main" id="{AB11504F-B7C6-AA65-5EFA-D6E33AF1847B}"/>
              </a:ext>
            </a:extLst>
          </p:cNvPr>
          <p:cNvCxnSpPr>
            <a:cxnSpLocks/>
          </p:cNvCxnSpPr>
          <p:nvPr/>
        </p:nvCxnSpPr>
        <p:spPr>
          <a:xfrm>
            <a:off x="6428789" y="1286458"/>
            <a:ext cx="0" cy="1869605"/>
          </a:xfrm>
          <a:prstGeom prst="line">
            <a:avLst/>
          </a:prstGeom>
        </p:spPr>
        <p:style>
          <a:lnRef idx="3">
            <a:schemeClr val="accent3"/>
          </a:lnRef>
          <a:fillRef idx="0">
            <a:schemeClr val="accent3"/>
          </a:fillRef>
          <a:effectRef idx="2">
            <a:schemeClr val="accent3"/>
          </a:effectRef>
          <a:fontRef idx="minor">
            <a:schemeClr val="tx1"/>
          </a:fontRef>
        </p:style>
      </p:cxnSp>
      <p:sp>
        <p:nvSpPr>
          <p:cNvPr id="8" name="テキスト ボックス 7">
            <a:extLst>
              <a:ext uri="{FF2B5EF4-FFF2-40B4-BE49-F238E27FC236}">
                <a16:creationId xmlns:a16="http://schemas.microsoft.com/office/drawing/2014/main" id="{1512EEE0-0344-FF87-66CA-0CD8C7E2C81C}"/>
              </a:ext>
            </a:extLst>
          </p:cNvPr>
          <p:cNvSpPr txBox="1"/>
          <p:nvPr/>
        </p:nvSpPr>
        <p:spPr>
          <a:xfrm>
            <a:off x="883078" y="3334931"/>
            <a:ext cx="2173937" cy="492443"/>
          </a:xfrm>
          <a:prstGeom prst="rect">
            <a:avLst/>
          </a:prstGeom>
          <a:noFill/>
        </p:spPr>
        <p:txBody>
          <a:bodyPr wrap="square" rtlCol="0">
            <a:spAutoFit/>
          </a:bodyPr>
          <a:lstStyle/>
          <a:p>
            <a:r>
              <a:rPr kumimoji="1" lang="en-US" altLang="ja-JP" sz="1200" b="1" dirty="0"/>
              <a:t>【</a:t>
            </a:r>
            <a:r>
              <a:rPr kumimoji="1" lang="ja-JP" altLang="en-US" sz="1400" b="1" dirty="0"/>
              <a:t>現在の供給図</a:t>
            </a:r>
            <a:r>
              <a:rPr kumimoji="1" lang="en-US" altLang="ja-JP" sz="1200" b="1" dirty="0"/>
              <a:t>】</a:t>
            </a:r>
          </a:p>
          <a:p>
            <a:r>
              <a:rPr kumimoji="1" lang="ja-JP" altLang="en-US" sz="1200" b="1" dirty="0"/>
              <a:t>（下の数字は給食提供時間）</a:t>
            </a:r>
          </a:p>
        </p:txBody>
      </p:sp>
      <p:sp>
        <p:nvSpPr>
          <p:cNvPr id="10" name="テキスト ボックス 9">
            <a:extLst>
              <a:ext uri="{FF2B5EF4-FFF2-40B4-BE49-F238E27FC236}">
                <a16:creationId xmlns:a16="http://schemas.microsoft.com/office/drawing/2014/main" id="{40BF581D-E2E0-8E5D-B8BE-D7269B4A91FA}"/>
              </a:ext>
            </a:extLst>
          </p:cNvPr>
          <p:cNvSpPr txBox="1"/>
          <p:nvPr/>
        </p:nvSpPr>
        <p:spPr>
          <a:xfrm>
            <a:off x="6986569" y="3351742"/>
            <a:ext cx="2378562" cy="276999"/>
          </a:xfrm>
          <a:prstGeom prst="rect">
            <a:avLst/>
          </a:prstGeom>
          <a:noFill/>
        </p:spPr>
        <p:txBody>
          <a:bodyPr wrap="square">
            <a:spAutoFit/>
          </a:bodyPr>
          <a:lstStyle/>
          <a:p>
            <a:r>
              <a:rPr kumimoji="1" lang="en-US" altLang="ja-JP" sz="1200" b="1" dirty="0"/>
              <a:t>【2025</a:t>
            </a:r>
            <a:r>
              <a:rPr kumimoji="1" lang="ja-JP" altLang="en-US" sz="1200" b="1" dirty="0"/>
              <a:t>年度からの供給予定図</a:t>
            </a:r>
            <a:r>
              <a:rPr kumimoji="1" lang="en-US" altLang="ja-JP" sz="1200" b="1" dirty="0"/>
              <a:t>】</a:t>
            </a:r>
            <a:endParaRPr kumimoji="1" lang="ja-JP" altLang="en-US" sz="1200" b="1" dirty="0"/>
          </a:p>
        </p:txBody>
      </p:sp>
      <p:sp>
        <p:nvSpPr>
          <p:cNvPr id="11" name="テキスト ボックス 18">
            <a:extLst>
              <a:ext uri="{FF2B5EF4-FFF2-40B4-BE49-F238E27FC236}">
                <a16:creationId xmlns:a16="http://schemas.microsoft.com/office/drawing/2014/main" id="{D068A47E-DA29-F161-355C-7CB31E21850A}"/>
              </a:ext>
            </a:extLst>
          </p:cNvPr>
          <p:cNvSpPr txBox="1"/>
          <p:nvPr/>
        </p:nvSpPr>
        <p:spPr>
          <a:xfrm>
            <a:off x="7072166" y="3692278"/>
            <a:ext cx="3804854" cy="2371665"/>
          </a:xfrm>
          <a:prstGeom prst="rect">
            <a:avLst/>
          </a:prstGeom>
          <a:solidFill>
            <a:srgbClr val="92D05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 name="テキスト ボックス 19">
            <a:extLst>
              <a:ext uri="{FF2B5EF4-FFF2-40B4-BE49-F238E27FC236}">
                <a16:creationId xmlns:a16="http://schemas.microsoft.com/office/drawing/2014/main" id="{D7B4F85F-8F09-83AF-4363-596A1B16A59A}"/>
              </a:ext>
            </a:extLst>
          </p:cNvPr>
          <p:cNvSpPr txBox="1"/>
          <p:nvPr/>
        </p:nvSpPr>
        <p:spPr>
          <a:xfrm>
            <a:off x="8376678" y="3718871"/>
            <a:ext cx="1165860" cy="388620"/>
          </a:xfrm>
          <a:prstGeom prst="rect">
            <a:avLst/>
          </a:prstGeom>
          <a:solidFill>
            <a:schemeClr val="bg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ほがらか給食センター谷田部</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テキスト ボックス 3">
            <a:extLst>
              <a:ext uri="{FF2B5EF4-FFF2-40B4-BE49-F238E27FC236}">
                <a16:creationId xmlns:a16="http://schemas.microsoft.com/office/drawing/2014/main" id="{5A759027-DB04-3EAD-DD65-6EE5D7A059B1}"/>
              </a:ext>
            </a:extLst>
          </p:cNvPr>
          <p:cNvSpPr txBox="1"/>
          <p:nvPr/>
        </p:nvSpPr>
        <p:spPr>
          <a:xfrm>
            <a:off x="7731108" y="4680616"/>
            <a:ext cx="801252" cy="373380"/>
          </a:xfrm>
          <a:prstGeom prst="rect">
            <a:avLst/>
          </a:prstGeom>
          <a:solidFill>
            <a:schemeClr val="bg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indent="-342900">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幼　茎崎３小　　</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テキスト ボックス 3">
            <a:extLst>
              <a:ext uri="{FF2B5EF4-FFF2-40B4-BE49-F238E27FC236}">
                <a16:creationId xmlns:a16="http://schemas.microsoft.com/office/drawing/2014/main" id="{F55CADFA-A2A5-7995-0080-4EAE8E877687}"/>
              </a:ext>
            </a:extLst>
          </p:cNvPr>
          <p:cNvSpPr txBox="1"/>
          <p:nvPr/>
        </p:nvSpPr>
        <p:spPr>
          <a:xfrm>
            <a:off x="9429297" y="4809602"/>
            <a:ext cx="617220" cy="236220"/>
          </a:xfrm>
          <a:prstGeom prst="rect">
            <a:avLst/>
          </a:prstGeom>
          <a:solidFill>
            <a:schemeClr val="accent4">
              <a:lumMod val="20000"/>
              <a:lumOff val="80000"/>
            </a:schemeClr>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高崎中</a:t>
            </a:r>
            <a:endPar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nSpc>
                <a:spcPct val="107000"/>
              </a:lnSpc>
              <a:spcAft>
                <a:spcPts val="800"/>
              </a:spcAft>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5" name="テキスト ボックス 3">
            <a:extLst>
              <a:ext uri="{FF2B5EF4-FFF2-40B4-BE49-F238E27FC236}">
                <a16:creationId xmlns:a16="http://schemas.microsoft.com/office/drawing/2014/main" id="{57E28853-47CE-0913-3D73-A6CB417F8B8E}"/>
              </a:ext>
            </a:extLst>
          </p:cNvPr>
          <p:cNvSpPr txBox="1"/>
          <p:nvPr/>
        </p:nvSpPr>
        <p:spPr>
          <a:xfrm>
            <a:off x="10178711" y="5082810"/>
            <a:ext cx="662940" cy="281940"/>
          </a:xfrm>
          <a:prstGeom prst="rect">
            <a:avLst/>
          </a:prstGeom>
          <a:solidFill>
            <a:schemeClr val="accent4">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a:t>
            </a:r>
            <a:r>
              <a:rPr lang="en-US" sz="1000" b="1" kern="100" dirty="0">
                <a:effectLst/>
                <a:latin typeface="游明朝" panose="02020400000000000000" pitchFamily="18" charset="-128"/>
                <a:ea typeface="游ゴシック" panose="020B0400000000000000" pitchFamily="50" charset="-128"/>
                <a:cs typeface="Times New Roman" panose="02020603050405020304" pitchFamily="18" charset="0"/>
              </a:rPr>
              <a:t>1</a:t>
            </a: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小</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テキスト ボックス 3">
            <a:extLst>
              <a:ext uri="{FF2B5EF4-FFF2-40B4-BE49-F238E27FC236}">
                <a16:creationId xmlns:a16="http://schemas.microsoft.com/office/drawing/2014/main" id="{16206A55-54C7-E112-6EAA-0C103D7EC85E}"/>
              </a:ext>
            </a:extLst>
          </p:cNvPr>
          <p:cNvSpPr txBox="1"/>
          <p:nvPr/>
        </p:nvSpPr>
        <p:spPr>
          <a:xfrm>
            <a:off x="8785202" y="5524748"/>
            <a:ext cx="648164" cy="243268"/>
          </a:xfrm>
          <a:prstGeom prst="rect">
            <a:avLst/>
          </a:prstGeom>
          <a:solidFill>
            <a:schemeClr val="accent4">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茎崎中</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7" name="テキスト ボックス 3">
            <a:extLst>
              <a:ext uri="{FF2B5EF4-FFF2-40B4-BE49-F238E27FC236}">
                <a16:creationId xmlns:a16="http://schemas.microsoft.com/office/drawing/2014/main" id="{A106A365-013C-6855-FBFE-CC9EBB606D35}"/>
              </a:ext>
            </a:extLst>
          </p:cNvPr>
          <p:cNvSpPr txBox="1"/>
          <p:nvPr/>
        </p:nvSpPr>
        <p:spPr>
          <a:xfrm>
            <a:off x="7304941" y="5506146"/>
            <a:ext cx="441960" cy="373380"/>
          </a:xfrm>
          <a:prstGeom prst="rect">
            <a:avLst/>
          </a:prstGeom>
          <a:solidFill>
            <a:schemeClr val="accent5">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茎崎２小</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8" name="吹き出し: 左矢印 17">
            <a:extLst>
              <a:ext uri="{FF2B5EF4-FFF2-40B4-BE49-F238E27FC236}">
                <a16:creationId xmlns:a16="http://schemas.microsoft.com/office/drawing/2014/main" id="{B4B4F1F0-66A0-F565-625B-106B2D517B68}"/>
              </a:ext>
            </a:extLst>
          </p:cNvPr>
          <p:cNvSpPr/>
          <p:nvPr/>
        </p:nvSpPr>
        <p:spPr>
          <a:xfrm>
            <a:off x="7746901" y="5406223"/>
            <a:ext cx="575679" cy="615906"/>
          </a:xfrm>
          <a:prstGeom prst="leftArrowCallout">
            <a:avLst>
              <a:gd name="adj1" fmla="val 50000"/>
              <a:gd name="adj2" fmla="val 25000"/>
              <a:gd name="adj3" fmla="val 25000"/>
              <a:gd name="adj4" fmla="val 64977"/>
            </a:avLst>
          </a:prstGeom>
        </p:spPr>
        <p:style>
          <a:lnRef idx="2">
            <a:schemeClr val="accent6"/>
          </a:lnRef>
          <a:fillRef idx="1">
            <a:schemeClr val="lt1"/>
          </a:fillRef>
          <a:effectRef idx="0">
            <a:schemeClr val="accent6"/>
          </a:effectRef>
          <a:fontRef idx="minor">
            <a:schemeClr val="dk1"/>
          </a:fontRef>
        </p:style>
        <p:txBody>
          <a:bodyPr rot="0" spcFirstLastPara="0" vert="eaVert" wrap="square" lIns="91440" tIns="45720" rIns="91440" bIns="45720" numCol="1" spcCol="0" rtlCol="0" fromWordArt="0" anchor="ctr" anchorCtr="0" forceAA="0" compatLnSpc="1">
            <a:prstTxWarp prst="textNoShape">
              <a:avLst/>
            </a:prstTxWarp>
            <a:noAutofit/>
          </a:bodyPr>
          <a:lstStyle/>
          <a:p>
            <a:pPr>
              <a:lnSpc>
                <a:spcPts val="2700"/>
              </a:lnSpc>
              <a:spcAft>
                <a:spcPts val="800"/>
              </a:spcAft>
            </a:pPr>
            <a:endParaRPr lang="en-US" altLang="ja-JP" sz="1100" b="1" kern="100" dirty="0">
              <a:effectLst/>
              <a:ea typeface="游明朝" panose="02020400000000000000" pitchFamily="18" charset="-128"/>
              <a:cs typeface="Times New Roman" panose="02020603050405020304" pitchFamily="18" charset="0"/>
            </a:endParaRPr>
          </a:p>
          <a:p>
            <a:pPr>
              <a:lnSpc>
                <a:spcPts val="1300"/>
              </a:lnSpc>
              <a:spcAft>
                <a:spcPts val="800"/>
              </a:spcAft>
            </a:pPr>
            <a:r>
              <a:rPr lang="ja-JP" sz="1000" b="1" kern="100" dirty="0">
                <a:effectLst/>
                <a:ea typeface="游明朝" panose="02020400000000000000" pitchFamily="18" charset="-128"/>
                <a:cs typeface="Times New Roman" panose="02020603050405020304" pitchFamily="18" charset="0"/>
              </a:rPr>
              <a:t>自校式</a:t>
            </a:r>
            <a:r>
              <a:rPr lang="ja-JP" altLang="en-US" sz="1000" b="1" kern="100" dirty="0">
                <a:effectLst/>
                <a:ea typeface="游明朝" panose="02020400000000000000" pitchFamily="18" charset="-128"/>
                <a:cs typeface="Times New Roman" panose="02020603050405020304" pitchFamily="18" charset="0"/>
              </a:rPr>
              <a:t>レストラン</a:t>
            </a:r>
            <a:endParaRPr lang="ja-JP" sz="1000" b="1" kern="100" dirty="0">
              <a:effectLst/>
              <a:ea typeface="游明朝" panose="02020400000000000000" pitchFamily="18" charset="-128"/>
              <a:cs typeface="Times New Roman" panose="02020603050405020304" pitchFamily="18" charset="0"/>
            </a:endParaRPr>
          </a:p>
          <a:p>
            <a:pPr algn="ctr">
              <a:lnSpc>
                <a:spcPts val="1200"/>
              </a:lnSpc>
              <a:spcAft>
                <a:spcPts val="800"/>
              </a:spcAft>
            </a:pPr>
            <a:r>
              <a:rPr lang="en-US" sz="1100" kern="100" dirty="0">
                <a:effectLst/>
                <a:ea typeface="游明朝" panose="02020400000000000000" pitchFamily="18" charset="-128"/>
                <a:cs typeface="Times New Roman" panose="02020603050405020304" pitchFamily="18" charset="0"/>
              </a:rPr>
              <a:t> </a:t>
            </a:r>
            <a:endParaRPr lang="ja-JP" sz="1100" kern="100" dirty="0">
              <a:effectLst/>
              <a:ea typeface="游明朝" panose="02020400000000000000" pitchFamily="18" charset="-128"/>
              <a:cs typeface="Times New Roman" panose="02020603050405020304" pitchFamily="18" charset="0"/>
            </a:endParaRPr>
          </a:p>
        </p:txBody>
      </p:sp>
      <p:sp>
        <p:nvSpPr>
          <p:cNvPr id="32" name="吹き出し: 下矢印 31">
            <a:extLst>
              <a:ext uri="{FF2B5EF4-FFF2-40B4-BE49-F238E27FC236}">
                <a16:creationId xmlns:a16="http://schemas.microsoft.com/office/drawing/2014/main" id="{30BCAA03-7EEE-BC96-7B42-BB57649C8312}"/>
              </a:ext>
            </a:extLst>
          </p:cNvPr>
          <p:cNvSpPr/>
          <p:nvPr/>
        </p:nvSpPr>
        <p:spPr>
          <a:xfrm>
            <a:off x="3068119" y="4295873"/>
            <a:ext cx="807720" cy="762000"/>
          </a:xfrm>
          <a:prstGeom prst="downArrowCallou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200"/>
              </a:lnSpc>
              <a:spcAft>
                <a:spcPts val="800"/>
              </a:spcAft>
            </a:pPr>
            <a:r>
              <a:rPr lang="ja-JP" sz="1050" b="1" kern="100" dirty="0">
                <a:effectLst/>
                <a:ea typeface="游ゴシック" panose="020B0400000000000000" pitchFamily="50" charset="-128"/>
                <a:cs typeface="Times New Roman" panose="02020603050405020304" pitchFamily="18" charset="0"/>
              </a:rPr>
              <a:t>茎崎給食センター</a:t>
            </a:r>
            <a:endParaRPr lang="ja-JP" sz="1100" kern="100" dirty="0">
              <a:effectLst/>
              <a:ea typeface="游明朝" panose="02020400000000000000" pitchFamily="18" charset="-128"/>
              <a:cs typeface="Times New Roman" panose="02020603050405020304" pitchFamily="18" charset="0"/>
            </a:endParaRPr>
          </a:p>
        </p:txBody>
      </p:sp>
      <p:sp>
        <p:nvSpPr>
          <p:cNvPr id="33" name="テキスト ボックス 3">
            <a:extLst>
              <a:ext uri="{FF2B5EF4-FFF2-40B4-BE49-F238E27FC236}">
                <a16:creationId xmlns:a16="http://schemas.microsoft.com/office/drawing/2014/main" id="{588E8CB4-CB0C-33EE-ED90-10EC1B5E8806}"/>
              </a:ext>
            </a:extLst>
          </p:cNvPr>
          <p:cNvSpPr txBox="1"/>
          <p:nvPr/>
        </p:nvSpPr>
        <p:spPr>
          <a:xfrm>
            <a:off x="4336521" y="4417537"/>
            <a:ext cx="754380" cy="281940"/>
          </a:xfrm>
          <a:prstGeom prst="rect">
            <a:avLst/>
          </a:prstGeom>
          <a:solidFill>
            <a:schemeClr val="accent4">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茎崎１小</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34" name="直線コネクタ 33">
            <a:extLst>
              <a:ext uri="{FF2B5EF4-FFF2-40B4-BE49-F238E27FC236}">
                <a16:creationId xmlns:a16="http://schemas.microsoft.com/office/drawing/2014/main" id="{E23893EB-EA97-6C39-7533-1F7ABD78A6C5}"/>
              </a:ext>
            </a:extLst>
          </p:cNvPr>
          <p:cNvCxnSpPr/>
          <p:nvPr/>
        </p:nvCxnSpPr>
        <p:spPr>
          <a:xfrm flipH="1">
            <a:off x="8058749" y="4664024"/>
            <a:ext cx="7620" cy="396240"/>
          </a:xfrm>
          <a:prstGeom prst="line">
            <a:avLst/>
          </a:prstGeom>
        </p:spPr>
        <p:style>
          <a:lnRef idx="1">
            <a:schemeClr val="dk1"/>
          </a:lnRef>
          <a:fillRef idx="0">
            <a:schemeClr val="dk1"/>
          </a:fillRef>
          <a:effectRef idx="0">
            <a:schemeClr val="dk1"/>
          </a:effectRef>
          <a:fontRef idx="minor">
            <a:schemeClr val="tx1"/>
          </a:fontRef>
        </p:style>
      </p:cxnSp>
      <p:sp>
        <p:nvSpPr>
          <p:cNvPr id="35" name="テキスト ボックス 3">
            <a:extLst>
              <a:ext uri="{FF2B5EF4-FFF2-40B4-BE49-F238E27FC236}">
                <a16:creationId xmlns:a16="http://schemas.microsoft.com/office/drawing/2014/main" id="{B38D4AA1-D30D-2583-FD6B-781E0A4FA76B}"/>
              </a:ext>
            </a:extLst>
          </p:cNvPr>
          <p:cNvSpPr txBox="1"/>
          <p:nvPr/>
        </p:nvSpPr>
        <p:spPr>
          <a:xfrm>
            <a:off x="1732286" y="4313898"/>
            <a:ext cx="795250" cy="403860"/>
          </a:xfrm>
          <a:prstGeom prst="rect">
            <a:avLst/>
          </a:prstGeom>
          <a:solidFill>
            <a:schemeClr val="accent3">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indent="-342900">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幼　茎崎３小　</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6" name="テキスト ボックス 3">
            <a:extLst>
              <a:ext uri="{FF2B5EF4-FFF2-40B4-BE49-F238E27FC236}">
                <a16:creationId xmlns:a16="http://schemas.microsoft.com/office/drawing/2014/main" id="{0AC352A7-5707-BE81-4B39-B773E7C0CDB8}"/>
              </a:ext>
            </a:extLst>
          </p:cNvPr>
          <p:cNvSpPr txBox="1"/>
          <p:nvPr/>
        </p:nvSpPr>
        <p:spPr>
          <a:xfrm>
            <a:off x="4328174" y="5738556"/>
            <a:ext cx="868680" cy="281940"/>
          </a:xfrm>
          <a:prstGeom prst="rect">
            <a:avLst/>
          </a:prstGeom>
          <a:solidFill>
            <a:schemeClr val="accent2">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谷田部東中</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7" name="テキスト ボックス 3">
            <a:extLst>
              <a:ext uri="{FF2B5EF4-FFF2-40B4-BE49-F238E27FC236}">
                <a16:creationId xmlns:a16="http://schemas.microsoft.com/office/drawing/2014/main" id="{2D6A36E1-4220-42A8-839A-C2D28EEB128B}"/>
              </a:ext>
            </a:extLst>
          </p:cNvPr>
          <p:cNvSpPr txBox="1"/>
          <p:nvPr/>
        </p:nvSpPr>
        <p:spPr>
          <a:xfrm>
            <a:off x="1791725" y="5817400"/>
            <a:ext cx="845820" cy="281940"/>
          </a:xfrm>
          <a:prstGeom prst="rect">
            <a:avLst/>
          </a:prstGeom>
          <a:solidFill>
            <a:schemeClr val="accent3">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谷田部南小</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9" name="テキスト ボックス 3">
            <a:extLst>
              <a:ext uri="{FF2B5EF4-FFF2-40B4-BE49-F238E27FC236}">
                <a16:creationId xmlns:a16="http://schemas.microsoft.com/office/drawing/2014/main" id="{76E26CCD-3B39-C147-E0DA-9A149155AC4D}"/>
              </a:ext>
            </a:extLst>
          </p:cNvPr>
          <p:cNvSpPr txBox="1"/>
          <p:nvPr/>
        </p:nvSpPr>
        <p:spPr>
          <a:xfrm>
            <a:off x="3057015" y="3608320"/>
            <a:ext cx="655320" cy="250842"/>
          </a:xfrm>
          <a:prstGeom prst="rect">
            <a:avLst/>
          </a:prstGeom>
          <a:solidFill>
            <a:schemeClr val="accent3">
              <a:lumMod val="20000"/>
              <a:lumOff val="80000"/>
            </a:schemeClr>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高崎</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中</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0" name="テキスト ボックス 16">
            <a:extLst>
              <a:ext uri="{FF2B5EF4-FFF2-40B4-BE49-F238E27FC236}">
                <a16:creationId xmlns:a16="http://schemas.microsoft.com/office/drawing/2014/main" id="{92B38B95-11C7-2D3F-6360-DBDEEBD8DDC0}"/>
              </a:ext>
            </a:extLst>
          </p:cNvPr>
          <p:cNvSpPr txBox="1"/>
          <p:nvPr/>
        </p:nvSpPr>
        <p:spPr>
          <a:xfrm>
            <a:off x="3212106" y="5544545"/>
            <a:ext cx="579120" cy="220980"/>
          </a:xfrm>
          <a:prstGeom prst="rect">
            <a:avLst/>
          </a:prstGeom>
          <a:solidFill>
            <a:schemeClr val="accent3">
              <a:lumMod val="20000"/>
              <a:lumOff val="80000"/>
            </a:schemeClr>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000"/>
              </a:lnSpc>
              <a:spcAft>
                <a:spcPts val="800"/>
              </a:spcAft>
            </a:pPr>
            <a:r>
              <a:rPr lang="ja-JP" sz="1000" b="1" kern="100" dirty="0">
                <a:effectLst/>
                <a:latin typeface="游明朝" panose="02020400000000000000" pitchFamily="18" charset="-128"/>
                <a:ea typeface="游明朝" panose="02020400000000000000" pitchFamily="18" charset="-128"/>
                <a:cs typeface="Times New Roman" panose="02020603050405020304" pitchFamily="18" charset="0"/>
              </a:rPr>
              <a:t>自校式</a:t>
            </a:r>
          </a:p>
        </p:txBody>
      </p:sp>
      <p:sp>
        <p:nvSpPr>
          <p:cNvPr id="41" name="テキスト ボックス 3">
            <a:extLst>
              <a:ext uri="{FF2B5EF4-FFF2-40B4-BE49-F238E27FC236}">
                <a16:creationId xmlns:a16="http://schemas.microsoft.com/office/drawing/2014/main" id="{1AA8EB26-22A0-A162-061F-D27D6018C0D6}"/>
              </a:ext>
            </a:extLst>
          </p:cNvPr>
          <p:cNvSpPr txBox="1"/>
          <p:nvPr/>
        </p:nvSpPr>
        <p:spPr>
          <a:xfrm>
            <a:off x="1736627" y="5192028"/>
            <a:ext cx="695831" cy="262272"/>
          </a:xfrm>
          <a:prstGeom prst="rect">
            <a:avLst/>
          </a:prstGeom>
          <a:solidFill>
            <a:schemeClr val="accent4">
              <a:lumMod val="20000"/>
              <a:lumOff val="8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0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茎崎２小</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43" name="直線コネクタ 42">
            <a:extLst>
              <a:ext uri="{FF2B5EF4-FFF2-40B4-BE49-F238E27FC236}">
                <a16:creationId xmlns:a16="http://schemas.microsoft.com/office/drawing/2014/main" id="{5FB19641-C78C-B21F-533F-BAA0DBDE799F}"/>
              </a:ext>
            </a:extLst>
          </p:cNvPr>
          <p:cNvCxnSpPr>
            <a:cxnSpLocks/>
          </p:cNvCxnSpPr>
          <p:nvPr/>
        </p:nvCxnSpPr>
        <p:spPr>
          <a:xfrm>
            <a:off x="2049369" y="4313898"/>
            <a:ext cx="0" cy="419805"/>
          </a:xfrm>
          <a:prstGeom prst="line">
            <a:avLst/>
          </a:prstGeom>
        </p:spPr>
        <p:style>
          <a:lnRef idx="1">
            <a:schemeClr val="dk1"/>
          </a:lnRef>
          <a:fillRef idx="0">
            <a:schemeClr val="dk1"/>
          </a:fillRef>
          <a:effectRef idx="0">
            <a:schemeClr val="dk1"/>
          </a:effectRef>
          <a:fontRef idx="minor">
            <a:schemeClr val="tx1"/>
          </a:fontRef>
        </p:style>
      </p:cxnSp>
      <p:cxnSp>
        <p:nvCxnSpPr>
          <p:cNvPr id="46" name="直線矢印コネクタ 45">
            <a:extLst>
              <a:ext uri="{FF2B5EF4-FFF2-40B4-BE49-F238E27FC236}">
                <a16:creationId xmlns:a16="http://schemas.microsoft.com/office/drawing/2014/main" id="{8020FC54-40C0-F8ED-535A-1588B6A5CA54}"/>
              </a:ext>
            </a:extLst>
          </p:cNvPr>
          <p:cNvCxnSpPr/>
          <p:nvPr/>
        </p:nvCxnSpPr>
        <p:spPr>
          <a:xfrm>
            <a:off x="9341705" y="4140455"/>
            <a:ext cx="1155580" cy="88023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直線矢印コネクタ 47">
            <a:extLst>
              <a:ext uri="{FF2B5EF4-FFF2-40B4-BE49-F238E27FC236}">
                <a16:creationId xmlns:a16="http://schemas.microsoft.com/office/drawing/2014/main" id="{B0BCE093-64C8-0D25-7679-28373D0CECED}"/>
              </a:ext>
            </a:extLst>
          </p:cNvPr>
          <p:cNvCxnSpPr/>
          <p:nvPr/>
        </p:nvCxnSpPr>
        <p:spPr>
          <a:xfrm>
            <a:off x="9008663" y="4165364"/>
            <a:ext cx="663734" cy="5834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0" name="直線矢印コネクタ 49">
            <a:extLst>
              <a:ext uri="{FF2B5EF4-FFF2-40B4-BE49-F238E27FC236}">
                <a16:creationId xmlns:a16="http://schemas.microsoft.com/office/drawing/2014/main" id="{4B2EA922-7F6E-0842-6830-318B33025608}"/>
              </a:ext>
            </a:extLst>
          </p:cNvPr>
          <p:cNvCxnSpPr>
            <a:cxnSpLocks/>
          </p:cNvCxnSpPr>
          <p:nvPr/>
        </p:nvCxnSpPr>
        <p:spPr>
          <a:xfrm>
            <a:off x="8771700" y="4213618"/>
            <a:ext cx="348607" cy="11975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直線矢印コネクタ 51">
            <a:extLst>
              <a:ext uri="{FF2B5EF4-FFF2-40B4-BE49-F238E27FC236}">
                <a16:creationId xmlns:a16="http://schemas.microsoft.com/office/drawing/2014/main" id="{59AC8B86-56A5-FA71-A3CD-84CE54D3560D}"/>
              </a:ext>
            </a:extLst>
          </p:cNvPr>
          <p:cNvCxnSpPr>
            <a:cxnSpLocks/>
            <a:endCxn id="13" idx="0"/>
          </p:cNvCxnSpPr>
          <p:nvPr/>
        </p:nvCxnSpPr>
        <p:spPr>
          <a:xfrm flipH="1">
            <a:off x="8131734" y="4071699"/>
            <a:ext cx="412646" cy="60891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5" name="テキスト ボックス 54">
            <a:extLst>
              <a:ext uri="{FF2B5EF4-FFF2-40B4-BE49-F238E27FC236}">
                <a16:creationId xmlns:a16="http://schemas.microsoft.com/office/drawing/2014/main" id="{C0E85C03-ED4F-1957-665A-0692CD7FB32D}"/>
              </a:ext>
            </a:extLst>
          </p:cNvPr>
          <p:cNvSpPr txBox="1"/>
          <p:nvPr/>
        </p:nvSpPr>
        <p:spPr>
          <a:xfrm>
            <a:off x="9728176" y="3830226"/>
            <a:ext cx="1002028" cy="246221"/>
          </a:xfrm>
          <a:prstGeom prst="rect">
            <a:avLst/>
          </a:prstGeom>
          <a:noFill/>
        </p:spPr>
        <p:txBody>
          <a:bodyPr wrap="square" rtlCol="0">
            <a:spAutoFit/>
          </a:bodyPr>
          <a:lstStyle/>
          <a:p>
            <a:r>
              <a:rPr kumimoji="1" lang="en-US" altLang="ja-JP" sz="1000" b="1" dirty="0"/>
              <a:t>1</a:t>
            </a:r>
            <a:r>
              <a:rPr kumimoji="1" lang="ja-JP" altLang="en-US" sz="1000" b="1" dirty="0"/>
              <a:t>２０００食</a:t>
            </a:r>
          </a:p>
        </p:txBody>
      </p:sp>
      <p:sp>
        <p:nvSpPr>
          <p:cNvPr id="56" name="矢印: 上 55">
            <a:extLst>
              <a:ext uri="{FF2B5EF4-FFF2-40B4-BE49-F238E27FC236}">
                <a16:creationId xmlns:a16="http://schemas.microsoft.com/office/drawing/2014/main" id="{AF3B6066-A33A-7580-7A36-0F084D1FB34C}"/>
              </a:ext>
            </a:extLst>
          </p:cNvPr>
          <p:cNvSpPr/>
          <p:nvPr/>
        </p:nvSpPr>
        <p:spPr>
          <a:xfrm>
            <a:off x="3361816" y="3907823"/>
            <a:ext cx="45719" cy="284173"/>
          </a:xfrm>
          <a:prstGeom prst="up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7" name="テキスト ボックス 3">
            <a:extLst>
              <a:ext uri="{FF2B5EF4-FFF2-40B4-BE49-F238E27FC236}">
                <a16:creationId xmlns:a16="http://schemas.microsoft.com/office/drawing/2014/main" id="{A4030FB0-A772-C9FF-5891-DB1870928B4C}"/>
              </a:ext>
            </a:extLst>
          </p:cNvPr>
          <p:cNvSpPr txBox="1"/>
          <p:nvPr/>
        </p:nvSpPr>
        <p:spPr>
          <a:xfrm>
            <a:off x="3172313" y="5253314"/>
            <a:ext cx="655320" cy="281940"/>
          </a:xfrm>
          <a:prstGeom prst="rect">
            <a:avLst/>
          </a:prstGeom>
          <a:solidFill>
            <a:schemeClr val="accent3">
              <a:lumMod val="20000"/>
              <a:lumOff val="80000"/>
            </a:schemeClr>
          </a:solidFill>
          <a:ln w="6350">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800"/>
              </a:spcAft>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茎崎中</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9" name="楕円 58">
            <a:extLst>
              <a:ext uri="{FF2B5EF4-FFF2-40B4-BE49-F238E27FC236}">
                <a16:creationId xmlns:a16="http://schemas.microsoft.com/office/drawing/2014/main" id="{AE982E28-1A4A-750E-50AD-D793202A11C9}"/>
              </a:ext>
            </a:extLst>
          </p:cNvPr>
          <p:cNvSpPr/>
          <p:nvPr/>
        </p:nvSpPr>
        <p:spPr>
          <a:xfrm>
            <a:off x="3837801" y="4002843"/>
            <a:ext cx="1240260" cy="321277"/>
          </a:xfrm>
          <a:prstGeom prst="ellipse">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t>２４００食</a:t>
            </a:r>
          </a:p>
        </p:txBody>
      </p:sp>
      <p:sp>
        <p:nvSpPr>
          <p:cNvPr id="66" name="矢印: 右 65">
            <a:extLst>
              <a:ext uri="{FF2B5EF4-FFF2-40B4-BE49-F238E27FC236}">
                <a16:creationId xmlns:a16="http://schemas.microsoft.com/office/drawing/2014/main" id="{133599E3-0CD8-0F5E-AAC5-094766DB88A3}"/>
              </a:ext>
            </a:extLst>
          </p:cNvPr>
          <p:cNvSpPr/>
          <p:nvPr/>
        </p:nvSpPr>
        <p:spPr>
          <a:xfrm>
            <a:off x="3903977" y="4493789"/>
            <a:ext cx="443588" cy="8678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7" name="矢印: 左 66">
            <a:extLst>
              <a:ext uri="{FF2B5EF4-FFF2-40B4-BE49-F238E27FC236}">
                <a16:creationId xmlns:a16="http://schemas.microsoft.com/office/drawing/2014/main" id="{6E5B21D9-CF6E-9242-4DC2-B3405DCC8CFC}"/>
              </a:ext>
            </a:extLst>
          </p:cNvPr>
          <p:cNvSpPr/>
          <p:nvPr/>
        </p:nvSpPr>
        <p:spPr>
          <a:xfrm>
            <a:off x="2557174" y="4429859"/>
            <a:ext cx="445580" cy="113371"/>
          </a:xfrm>
          <a:prstGeom prst="lef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69" name="直線矢印コネクタ 68">
            <a:extLst>
              <a:ext uri="{FF2B5EF4-FFF2-40B4-BE49-F238E27FC236}">
                <a16:creationId xmlns:a16="http://schemas.microsoft.com/office/drawing/2014/main" id="{D6C6940B-81BE-954B-ECD4-A84699538337}"/>
              </a:ext>
            </a:extLst>
          </p:cNvPr>
          <p:cNvCxnSpPr>
            <a:cxnSpLocks/>
          </p:cNvCxnSpPr>
          <p:nvPr/>
        </p:nvCxnSpPr>
        <p:spPr>
          <a:xfrm flipH="1">
            <a:off x="2389373" y="4753948"/>
            <a:ext cx="480216" cy="3584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直線矢印コネクタ 70">
            <a:extLst>
              <a:ext uri="{FF2B5EF4-FFF2-40B4-BE49-F238E27FC236}">
                <a16:creationId xmlns:a16="http://schemas.microsoft.com/office/drawing/2014/main" id="{6E55DBD8-5DBF-B0AD-C83D-7008DC3AA34B}"/>
              </a:ext>
            </a:extLst>
          </p:cNvPr>
          <p:cNvCxnSpPr>
            <a:cxnSpLocks/>
          </p:cNvCxnSpPr>
          <p:nvPr/>
        </p:nvCxnSpPr>
        <p:spPr>
          <a:xfrm>
            <a:off x="3851998" y="4861084"/>
            <a:ext cx="766936" cy="8657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3" name="直線矢印コネクタ 72">
            <a:extLst>
              <a:ext uri="{FF2B5EF4-FFF2-40B4-BE49-F238E27FC236}">
                <a16:creationId xmlns:a16="http://schemas.microsoft.com/office/drawing/2014/main" id="{BE45B1E8-1EC3-62E8-FC7F-544FD42CCD6C}"/>
              </a:ext>
            </a:extLst>
          </p:cNvPr>
          <p:cNvCxnSpPr>
            <a:cxnSpLocks/>
          </p:cNvCxnSpPr>
          <p:nvPr/>
        </p:nvCxnSpPr>
        <p:spPr>
          <a:xfrm flipH="1">
            <a:off x="2395149" y="4851409"/>
            <a:ext cx="618737" cy="8591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4" name="テキスト ボックス 73">
            <a:extLst>
              <a:ext uri="{FF2B5EF4-FFF2-40B4-BE49-F238E27FC236}">
                <a16:creationId xmlns:a16="http://schemas.microsoft.com/office/drawing/2014/main" id="{1C4C62AA-56F7-B02B-7749-08EEFCA69644}"/>
              </a:ext>
            </a:extLst>
          </p:cNvPr>
          <p:cNvSpPr txBox="1"/>
          <p:nvPr/>
        </p:nvSpPr>
        <p:spPr>
          <a:xfrm>
            <a:off x="3429068" y="3995894"/>
            <a:ext cx="655320" cy="246221"/>
          </a:xfrm>
          <a:prstGeom prst="rect">
            <a:avLst/>
          </a:prstGeom>
          <a:noFill/>
        </p:spPr>
        <p:txBody>
          <a:bodyPr wrap="square" rtlCol="0">
            <a:spAutoFit/>
          </a:bodyPr>
          <a:lstStyle/>
          <a:p>
            <a:r>
              <a:rPr kumimoji="1" lang="en-US" altLang="ja-JP" sz="1000" b="1" dirty="0">
                <a:latin typeface="+mj-ea"/>
                <a:ea typeface="+mj-ea"/>
              </a:rPr>
              <a:t>10</a:t>
            </a:r>
            <a:r>
              <a:rPr kumimoji="1" lang="ja-JP" altLang="en-US" sz="1000" b="1" dirty="0">
                <a:latin typeface="+mj-ea"/>
                <a:ea typeface="+mj-ea"/>
              </a:rPr>
              <a:t>分</a:t>
            </a:r>
          </a:p>
        </p:txBody>
      </p:sp>
      <p:sp>
        <p:nvSpPr>
          <p:cNvPr id="75" name="テキスト ボックス 74">
            <a:extLst>
              <a:ext uri="{FF2B5EF4-FFF2-40B4-BE49-F238E27FC236}">
                <a16:creationId xmlns:a16="http://schemas.microsoft.com/office/drawing/2014/main" id="{1949E7EE-99C9-B114-DA17-D435E4644926}"/>
              </a:ext>
            </a:extLst>
          </p:cNvPr>
          <p:cNvSpPr txBox="1"/>
          <p:nvPr/>
        </p:nvSpPr>
        <p:spPr>
          <a:xfrm>
            <a:off x="2409846" y="5029973"/>
            <a:ext cx="399660" cy="246221"/>
          </a:xfrm>
          <a:prstGeom prst="rect">
            <a:avLst/>
          </a:prstGeom>
          <a:noFill/>
        </p:spPr>
        <p:txBody>
          <a:bodyPr wrap="square" rtlCol="0">
            <a:spAutoFit/>
          </a:bodyPr>
          <a:lstStyle/>
          <a:p>
            <a:r>
              <a:rPr kumimoji="1" lang="en-US" altLang="ja-JP" sz="1000" b="1" dirty="0">
                <a:latin typeface="+mj-ea"/>
                <a:ea typeface="+mj-ea"/>
              </a:rPr>
              <a:t>5</a:t>
            </a:r>
            <a:r>
              <a:rPr kumimoji="1" lang="ja-JP" altLang="en-US" sz="1000" b="1" dirty="0">
                <a:latin typeface="+mj-ea"/>
                <a:ea typeface="+mj-ea"/>
              </a:rPr>
              <a:t>分</a:t>
            </a:r>
          </a:p>
        </p:txBody>
      </p:sp>
      <p:sp>
        <p:nvSpPr>
          <p:cNvPr id="76" name="テキスト ボックス 75">
            <a:extLst>
              <a:ext uri="{FF2B5EF4-FFF2-40B4-BE49-F238E27FC236}">
                <a16:creationId xmlns:a16="http://schemas.microsoft.com/office/drawing/2014/main" id="{280E1DBD-8344-9929-4B5E-F40F2ADCC32B}"/>
              </a:ext>
            </a:extLst>
          </p:cNvPr>
          <p:cNvSpPr txBox="1"/>
          <p:nvPr/>
        </p:nvSpPr>
        <p:spPr>
          <a:xfrm>
            <a:off x="3977027" y="4557879"/>
            <a:ext cx="399660" cy="246221"/>
          </a:xfrm>
          <a:prstGeom prst="rect">
            <a:avLst/>
          </a:prstGeom>
          <a:noFill/>
        </p:spPr>
        <p:txBody>
          <a:bodyPr wrap="square" rtlCol="0">
            <a:spAutoFit/>
          </a:bodyPr>
          <a:lstStyle/>
          <a:p>
            <a:r>
              <a:rPr kumimoji="1" lang="en-US" altLang="ja-JP" sz="1000" dirty="0"/>
              <a:t>5</a:t>
            </a:r>
            <a:r>
              <a:rPr kumimoji="1" lang="ja-JP" altLang="en-US" sz="1000" dirty="0"/>
              <a:t>分</a:t>
            </a:r>
          </a:p>
        </p:txBody>
      </p:sp>
      <p:sp>
        <p:nvSpPr>
          <p:cNvPr id="77" name="テキスト ボックス 76">
            <a:extLst>
              <a:ext uri="{FF2B5EF4-FFF2-40B4-BE49-F238E27FC236}">
                <a16:creationId xmlns:a16="http://schemas.microsoft.com/office/drawing/2014/main" id="{BE6CB3E7-D17D-83C4-0BC4-7ABDE239019C}"/>
              </a:ext>
            </a:extLst>
          </p:cNvPr>
          <p:cNvSpPr txBox="1"/>
          <p:nvPr/>
        </p:nvSpPr>
        <p:spPr>
          <a:xfrm>
            <a:off x="1700702" y="4704158"/>
            <a:ext cx="826294" cy="246221"/>
          </a:xfrm>
          <a:prstGeom prst="rect">
            <a:avLst/>
          </a:prstGeom>
          <a:noFill/>
        </p:spPr>
        <p:txBody>
          <a:bodyPr wrap="square" rtlCol="0">
            <a:spAutoFit/>
          </a:bodyPr>
          <a:lstStyle/>
          <a:p>
            <a:r>
              <a:rPr kumimoji="1" lang="en-US" altLang="ja-JP" sz="1000" b="1" dirty="0">
                <a:latin typeface="+mj-ea"/>
                <a:ea typeface="+mj-ea"/>
              </a:rPr>
              <a:t>10</a:t>
            </a:r>
            <a:r>
              <a:rPr kumimoji="1" lang="ja-JP" altLang="en-US" sz="1000" b="1" dirty="0">
                <a:latin typeface="+mj-ea"/>
                <a:ea typeface="+mj-ea"/>
              </a:rPr>
              <a:t>分前後</a:t>
            </a:r>
          </a:p>
        </p:txBody>
      </p:sp>
      <p:sp>
        <p:nvSpPr>
          <p:cNvPr id="78" name="テキスト ボックス 77">
            <a:extLst>
              <a:ext uri="{FF2B5EF4-FFF2-40B4-BE49-F238E27FC236}">
                <a16:creationId xmlns:a16="http://schemas.microsoft.com/office/drawing/2014/main" id="{6334432F-6031-8F9E-9DDA-AA78991FEFAA}"/>
              </a:ext>
            </a:extLst>
          </p:cNvPr>
          <p:cNvSpPr txBox="1"/>
          <p:nvPr/>
        </p:nvSpPr>
        <p:spPr>
          <a:xfrm>
            <a:off x="3272510" y="4989287"/>
            <a:ext cx="399660" cy="246221"/>
          </a:xfrm>
          <a:prstGeom prst="rect">
            <a:avLst/>
          </a:prstGeom>
          <a:noFill/>
        </p:spPr>
        <p:txBody>
          <a:bodyPr wrap="square" rtlCol="0">
            <a:spAutoFit/>
          </a:bodyPr>
          <a:lstStyle/>
          <a:p>
            <a:r>
              <a:rPr kumimoji="1" lang="en-US" altLang="ja-JP" sz="1000" b="1" dirty="0">
                <a:latin typeface="+mj-ea"/>
                <a:ea typeface="+mj-ea"/>
              </a:rPr>
              <a:t>0</a:t>
            </a:r>
            <a:r>
              <a:rPr kumimoji="1" lang="ja-JP" altLang="en-US" sz="1000" b="1" dirty="0">
                <a:latin typeface="+mj-ea"/>
                <a:ea typeface="+mj-ea"/>
              </a:rPr>
              <a:t>分</a:t>
            </a:r>
          </a:p>
        </p:txBody>
      </p:sp>
      <p:sp>
        <p:nvSpPr>
          <p:cNvPr id="79" name="テキスト ボックス 78">
            <a:extLst>
              <a:ext uri="{FF2B5EF4-FFF2-40B4-BE49-F238E27FC236}">
                <a16:creationId xmlns:a16="http://schemas.microsoft.com/office/drawing/2014/main" id="{48434FD3-0D36-E909-5374-2C3BD1131A90}"/>
              </a:ext>
            </a:extLst>
          </p:cNvPr>
          <p:cNvSpPr txBox="1"/>
          <p:nvPr/>
        </p:nvSpPr>
        <p:spPr>
          <a:xfrm>
            <a:off x="4530744" y="5178567"/>
            <a:ext cx="859895" cy="246221"/>
          </a:xfrm>
          <a:prstGeom prst="rect">
            <a:avLst/>
          </a:prstGeom>
          <a:noFill/>
        </p:spPr>
        <p:txBody>
          <a:bodyPr wrap="square" rtlCol="0">
            <a:spAutoFit/>
          </a:bodyPr>
          <a:lstStyle/>
          <a:p>
            <a:r>
              <a:rPr kumimoji="1" lang="en-US" altLang="ja-JP" sz="1000" b="1" dirty="0">
                <a:latin typeface="+mj-ea"/>
                <a:ea typeface="+mj-ea"/>
              </a:rPr>
              <a:t>25</a:t>
            </a:r>
            <a:r>
              <a:rPr kumimoji="1" lang="ja-JP" altLang="en-US" sz="1000" b="1" dirty="0">
                <a:latin typeface="+mj-ea"/>
                <a:ea typeface="+mj-ea"/>
              </a:rPr>
              <a:t>～</a:t>
            </a:r>
            <a:r>
              <a:rPr kumimoji="1" lang="en-US" altLang="ja-JP" sz="1000" b="1" dirty="0">
                <a:latin typeface="+mj-ea"/>
                <a:ea typeface="+mj-ea"/>
              </a:rPr>
              <a:t>35</a:t>
            </a:r>
            <a:r>
              <a:rPr kumimoji="1" lang="ja-JP" altLang="en-US" sz="1000" b="1" dirty="0">
                <a:latin typeface="+mj-ea"/>
                <a:ea typeface="+mj-ea"/>
              </a:rPr>
              <a:t>分</a:t>
            </a:r>
          </a:p>
        </p:txBody>
      </p:sp>
      <p:sp>
        <p:nvSpPr>
          <p:cNvPr id="80" name="テキスト ボックス 79">
            <a:extLst>
              <a:ext uri="{FF2B5EF4-FFF2-40B4-BE49-F238E27FC236}">
                <a16:creationId xmlns:a16="http://schemas.microsoft.com/office/drawing/2014/main" id="{CE7F63AA-45E9-6D51-58A9-2A3CB939BA0E}"/>
              </a:ext>
            </a:extLst>
          </p:cNvPr>
          <p:cNvSpPr txBox="1"/>
          <p:nvPr/>
        </p:nvSpPr>
        <p:spPr>
          <a:xfrm>
            <a:off x="2472173" y="5480656"/>
            <a:ext cx="530581" cy="246221"/>
          </a:xfrm>
          <a:prstGeom prst="rect">
            <a:avLst/>
          </a:prstGeom>
          <a:noFill/>
        </p:spPr>
        <p:txBody>
          <a:bodyPr wrap="square" rtlCol="0">
            <a:spAutoFit/>
          </a:bodyPr>
          <a:lstStyle/>
          <a:p>
            <a:r>
              <a:rPr kumimoji="1" lang="en-US" altLang="ja-JP" sz="1000" b="1" dirty="0">
                <a:latin typeface="+mn-ea"/>
              </a:rPr>
              <a:t>20</a:t>
            </a:r>
            <a:r>
              <a:rPr kumimoji="1" lang="ja-JP" altLang="en-US" sz="1000" b="1" dirty="0">
                <a:latin typeface="+mn-ea"/>
              </a:rPr>
              <a:t>分</a:t>
            </a:r>
          </a:p>
        </p:txBody>
      </p:sp>
      <p:sp>
        <p:nvSpPr>
          <p:cNvPr id="81" name="テキスト ボックス 80">
            <a:extLst>
              <a:ext uri="{FF2B5EF4-FFF2-40B4-BE49-F238E27FC236}">
                <a16:creationId xmlns:a16="http://schemas.microsoft.com/office/drawing/2014/main" id="{B844A9A9-1A45-494A-CAEC-64A23AFC4502}"/>
              </a:ext>
            </a:extLst>
          </p:cNvPr>
          <p:cNvSpPr txBox="1"/>
          <p:nvPr/>
        </p:nvSpPr>
        <p:spPr>
          <a:xfrm>
            <a:off x="7143157" y="3889996"/>
            <a:ext cx="945512" cy="400110"/>
          </a:xfrm>
          <a:prstGeom prst="rect">
            <a:avLst/>
          </a:prstGeom>
          <a:solidFill>
            <a:schemeClr val="bg1">
              <a:lumMod val="95000"/>
            </a:schemeClr>
          </a:solidFill>
        </p:spPr>
        <p:txBody>
          <a:bodyPr wrap="square" rtlCol="0">
            <a:spAutoFit/>
          </a:bodyPr>
          <a:lstStyle/>
          <a:p>
            <a:r>
              <a:rPr kumimoji="1" lang="ja-JP" altLang="en-US" sz="1000" b="1" dirty="0"/>
              <a:t>給食提供時間約</a:t>
            </a:r>
            <a:r>
              <a:rPr kumimoji="1" lang="en-US" altLang="ja-JP" sz="1000" b="1" dirty="0"/>
              <a:t>25</a:t>
            </a:r>
            <a:r>
              <a:rPr kumimoji="1" lang="ja-JP" altLang="en-US" sz="1000" b="1" dirty="0"/>
              <a:t>～</a:t>
            </a:r>
            <a:r>
              <a:rPr kumimoji="1" lang="en-US" altLang="ja-JP" sz="1000" b="1" dirty="0"/>
              <a:t>35</a:t>
            </a:r>
            <a:r>
              <a:rPr kumimoji="1" lang="ja-JP" altLang="en-US" sz="1000" b="1" dirty="0"/>
              <a:t>分</a:t>
            </a:r>
          </a:p>
        </p:txBody>
      </p:sp>
      <p:sp>
        <p:nvSpPr>
          <p:cNvPr id="82" name="矢印: 右 81">
            <a:extLst>
              <a:ext uri="{FF2B5EF4-FFF2-40B4-BE49-F238E27FC236}">
                <a16:creationId xmlns:a16="http://schemas.microsoft.com/office/drawing/2014/main" id="{B76F2CDC-063B-A2D8-F87D-0BE23FAF085F}"/>
              </a:ext>
            </a:extLst>
          </p:cNvPr>
          <p:cNvSpPr/>
          <p:nvPr/>
        </p:nvSpPr>
        <p:spPr>
          <a:xfrm>
            <a:off x="5242371" y="4525293"/>
            <a:ext cx="1705642" cy="657431"/>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65D5B06F-A975-EFC5-EFF7-DC1F1AE18E56}"/>
              </a:ext>
            </a:extLst>
          </p:cNvPr>
          <p:cNvSpPr txBox="1"/>
          <p:nvPr/>
        </p:nvSpPr>
        <p:spPr>
          <a:xfrm>
            <a:off x="2557174" y="6479119"/>
            <a:ext cx="7762483" cy="367408"/>
          </a:xfrm>
          <a:prstGeom prst="rect">
            <a:avLst/>
          </a:prstGeom>
          <a:noFill/>
          <a:ln w="19050">
            <a:solidFill>
              <a:schemeClr val="tx1"/>
            </a:solidFill>
            <a:prstDash val="lgDashDot"/>
          </a:ln>
        </p:spPr>
        <p:txBody>
          <a:bodyPr wrap="square" rtlCol="0">
            <a:spAutoFit/>
          </a:bodyPr>
          <a:lstStyle/>
          <a:p>
            <a:pPr algn="ctr">
              <a:lnSpc>
                <a:spcPts val="2300"/>
              </a:lnSpc>
            </a:pPr>
            <a:r>
              <a:rPr kumimoji="1" lang="ja-JP" altLang="en-US" sz="1400" dirty="0"/>
              <a:t>茎崎学校給食センターの建て替えを求める会　代表　長﨑　誠　電話　</a:t>
            </a:r>
            <a:r>
              <a:rPr kumimoji="1" lang="en-US" altLang="ja-JP" sz="1400" dirty="0"/>
              <a:t>090-6481-7274</a:t>
            </a:r>
            <a:r>
              <a:rPr kumimoji="1" lang="ja-JP" altLang="en-US" sz="1400" dirty="0"/>
              <a:t>　　　　　　</a:t>
            </a:r>
          </a:p>
        </p:txBody>
      </p:sp>
    </p:spTree>
    <p:extLst>
      <p:ext uri="{BB962C8B-B14F-4D97-AF65-F5344CB8AC3E}">
        <p14:creationId xmlns:p14="http://schemas.microsoft.com/office/powerpoint/2010/main" val="2059986050"/>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
  <TotalTime>1279</TotalTime>
  <Words>302</Words>
  <Application>Microsoft Office PowerPoint</Application>
  <PresentationFormat>ワイド画面</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游明朝</vt:lpstr>
      <vt:lpstr>Arial</vt:lpstr>
      <vt:lpstr>Century Gothic</vt:lpstr>
      <vt:lpstr>Wingdings 3</vt:lpstr>
      <vt:lpstr>ウィスプ</vt:lpstr>
      <vt:lpstr> 　　　　　　　　　　　　　　　　　　　　　　　　　　　　　　　　　　　　　　　　　　          地域の大事な拠点「茎崎学校給食センター」の 建て替えを求める署名にご協力ください！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地域の大事な拠点「茎崎学校給食センター」の 建て替えを求める署名にご協力ください！</dc:title>
  <dc:creator>政人 伊藤</dc:creator>
  <cp:lastModifiedBy>政人 伊藤</cp:lastModifiedBy>
  <cp:revision>15</cp:revision>
  <cp:lastPrinted>2024-04-28T03:42:37Z</cp:lastPrinted>
  <dcterms:created xsi:type="dcterms:W3CDTF">2024-02-24T00:26:52Z</dcterms:created>
  <dcterms:modified xsi:type="dcterms:W3CDTF">2024-05-04T04:44:15Z</dcterms:modified>
</cp:coreProperties>
</file>